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  <p:sldId id="267" r:id="rId5"/>
    <p:sldId id="261" r:id="rId6"/>
    <p:sldId id="262" r:id="rId7"/>
    <p:sldId id="263" r:id="rId8"/>
    <p:sldId id="264" r:id="rId9"/>
    <p:sldId id="268" r:id="rId10"/>
    <p:sldId id="269" r:id="rId11"/>
    <p:sldId id="278" r:id="rId12"/>
    <p:sldId id="265" r:id="rId13"/>
    <p:sldId id="266" r:id="rId14"/>
    <p:sldId id="277" r:id="rId15"/>
    <p:sldId id="270" r:id="rId16"/>
    <p:sldId id="279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2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33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18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1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4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5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72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33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61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22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F5204-EABF-4D42-B0EF-616F2B239B5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38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9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F5204-EABF-4D42-B0EF-616F2B239B5C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1336A-89EC-4AB9-B690-59B26BFEE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69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e+pluribus+unum&amp;source=images&amp;cd=&amp;cad=rja&amp;docid=ZpAd4b0UWj6dWM&amp;tbnid=c0gCA7_jeGC3yM:&amp;ved=0CAUQjRw&amp;url=http://www.sodahead.com/united-states/e-pluribus-unum/question-3862431/&amp;ei=r7AfUqmMIoaCrAGj-YCwBw&amp;bvm=bv.51495398,d.aWM&amp;psig=AFQjCNEOWIvwkSq56wtntRTwyvrb3bvyuA&amp;ust=1377894762886236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RXSlMu5EDI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wresearch.org/fact-tank/2019/07/17/growing-share-of-republicans-say-u-s-risks-losing-its-identity-if-it-is-too-open-to-foreigners/" TargetMode="External"/><Relationship Id="rId2" Type="http://schemas.openxmlformats.org/officeDocument/2006/relationships/hyperlink" Target="https://www.pewresearch.org/fact-tank/2019/05/17/key-facts-about-u-s-immigration-policies-and-proposed-chang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ewresearch.org/hispanic/2019/06/03/facts-on-u-s-immigrant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1000"/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41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457200" y="4419600"/>
            <a:ext cx="7924800" cy="2133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7200" dirty="0" smtClean="0">
                <a:latin typeface="Bauhaus 93" pitchFamily="82" charset="0"/>
              </a:rPr>
              <a:t>Who are America’s citizens?</a:t>
            </a:r>
            <a:endParaRPr lang="en-US" sz="3600" b="0" dirty="0">
              <a:latin typeface="Bauhaus 93" pitchFamily="82" charset="0"/>
            </a:endParaRPr>
          </a:p>
        </p:txBody>
      </p:sp>
      <p:pic>
        <p:nvPicPr>
          <p:cNvPr id="1030" name="Picture 6" descr="http://images.sodahead.com/polls/003862431/725885436_UnumMasiSkippet_xlarge.jpe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823686"/>
            <a:ext cx="5658826" cy="315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24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914400"/>
          </a:xfrm>
        </p:spPr>
        <p:txBody>
          <a:bodyPr/>
          <a:lstStyle/>
          <a:p>
            <a:r>
              <a:rPr lang="en-US" b="1" dirty="0" smtClean="0"/>
              <a:t>Benefits of Citizenship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Voting</a:t>
            </a:r>
          </a:p>
          <a:p>
            <a:r>
              <a:rPr lang="en-US" dirty="0" smtClean="0"/>
              <a:t>Can be elected to public office</a:t>
            </a:r>
          </a:p>
          <a:p>
            <a:r>
              <a:rPr lang="en-US" dirty="0" smtClean="0"/>
              <a:t>Passport allows you to travel freely, and get help from U.S. when you’re in trouble abroad</a:t>
            </a:r>
          </a:p>
          <a:p>
            <a:r>
              <a:rPr lang="en-US" dirty="0" smtClean="0"/>
              <a:t>Kids automatically become naturalized</a:t>
            </a:r>
          </a:p>
          <a:p>
            <a:r>
              <a:rPr lang="en-US" dirty="0" smtClean="0"/>
              <a:t>Might help you reunite your family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3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and Turn: </a:t>
            </a:r>
            <a:r>
              <a:rPr lang="en-US" i="1" dirty="0" smtClean="0"/>
              <a:t>Based on your notes from the “History of Immigration Video,” identify and describe five key events in immigration history.</a:t>
            </a:r>
            <a:br>
              <a:rPr lang="en-US" i="1" dirty="0" smtClean="0"/>
            </a:br>
            <a:endParaRPr lang="en-US" i="1" dirty="0" smtClean="0"/>
          </a:p>
          <a:p>
            <a:r>
              <a:rPr lang="en-US" dirty="0" smtClean="0"/>
              <a:t>Modern Changes:</a:t>
            </a:r>
          </a:p>
          <a:p>
            <a:pPr lvl="1"/>
            <a:r>
              <a:rPr lang="en-US" dirty="0" smtClean="0"/>
              <a:t>1990s Immigration Law</a:t>
            </a:r>
          </a:p>
          <a:p>
            <a:pPr lvl="1"/>
            <a:r>
              <a:rPr lang="en-US" dirty="0" smtClean="0"/>
              <a:t>Obama/Trump</a:t>
            </a:r>
          </a:p>
        </p:txBody>
      </p:sp>
    </p:spTree>
    <p:extLst>
      <p:ext uri="{BB962C8B-B14F-4D97-AF65-F5344CB8AC3E}">
        <p14:creationId xmlns:p14="http://schemas.microsoft.com/office/powerpoint/2010/main" val="199742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914400"/>
          </a:xfrm>
        </p:spPr>
        <p:txBody>
          <a:bodyPr/>
          <a:lstStyle/>
          <a:p>
            <a:r>
              <a:rPr lang="en-US" b="1" dirty="0" smtClean="0"/>
              <a:t>Immigration Act of 1990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Shifted priority for immigration away from people related to U.S. citizens</a:t>
            </a:r>
          </a:p>
          <a:p>
            <a:r>
              <a:rPr lang="en-US" dirty="0" smtClean="0"/>
              <a:t>Now we want people with special skills and talents, or money to invest.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Why is that?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80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10668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Obama’s 2013 Immigration Policy: “Deferred Action for Childhood Arrivals (</a:t>
            </a:r>
            <a:r>
              <a:rPr lang="en-US" sz="3200" b="1" dirty="0" smtClean="0">
                <a:hlinkClick r:id="rId2"/>
              </a:rPr>
              <a:t>DACA</a:t>
            </a:r>
            <a:r>
              <a:rPr lang="en-US" sz="3200" b="1" dirty="0" smtClean="0"/>
              <a:t>)”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you are an illegal immigrant and …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You’re under 30 years old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Arrived in the U.S. before you turned 16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 have lived in the U.S. for 5 years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 are currently in school, have a high school diploma or a GED, or are serving in the military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651510" indent="-514350"/>
            <a:r>
              <a:rPr lang="en-US" dirty="0" smtClean="0"/>
              <a:t>….. You won’t get deported if you’re caught (but only a 2 year reprieve)</a:t>
            </a:r>
          </a:p>
          <a:p>
            <a:pPr marL="651510" indent="-514350"/>
            <a:r>
              <a:rPr lang="en-US" dirty="0" smtClean="0"/>
              <a:t>You can’t have a criminal record</a:t>
            </a:r>
          </a:p>
          <a:p>
            <a:pPr marL="651510" indent="-514350"/>
            <a:r>
              <a:rPr lang="en-US" dirty="0" smtClean="0"/>
              <a:t>Allows young “illegals” to get a work permit, driver’s license, or maybe go to college</a:t>
            </a:r>
          </a:p>
          <a:p>
            <a:pPr marL="651510" indent="-5143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330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Trump and DACA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has President Trump done about DACA?</a:t>
            </a:r>
          </a:p>
          <a:p>
            <a:r>
              <a:rPr lang="en-US" sz="3600" dirty="0" smtClean="0"/>
              <a:t>What other policies has President Trump put forward regarding immigration?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687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Undocumented Immigration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400" b="1" u="sng" dirty="0" smtClean="0"/>
              <a:t>Background Info</a:t>
            </a:r>
            <a:r>
              <a:rPr lang="en-US" sz="3400" b="1" dirty="0" smtClean="0"/>
              <a:t>:</a:t>
            </a:r>
          </a:p>
          <a:p>
            <a:r>
              <a:rPr lang="en-US" sz="3400" dirty="0" smtClean="0"/>
              <a:t>There are approximately 12 million undocumented immigrants currently living in the U.S. </a:t>
            </a:r>
          </a:p>
          <a:p>
            <a:r>
              <a:rPr lang="en-US" sz="3400" dirty="0" smtClean="0"/>
              <a:t>Undocumented immigrants cost the American taxpayers an estimate $113 million a year.</a:t>
            </a:r>
          </a:p>
          <a:p>
            <a:endParaRPr lang="en-US" sz="3400" dirty="0" smtClean="0"/>
          </a:p>
          <a:p>
            <a:pPr marL="0" indent="0">
              <a:buNone/>
            </a:pPr>
            <a:r>
              <a:rPr lang="en-US" sz="3400" b="1" u="sng" dirty="0" smtClean="0"/>
              <a:t>Issues</a:t>
            </a:r>
            <a:r>
              <a:rPr lang="en-US" sz="3400" b="1" dirty="0" smtClean="0"/>
              <a:t>:</a:t>
            </a:r>
          </a:p>
          <a:p>
            <a:r>
              <a:rPr lang="en-US" sz="3400" i="1" dirty="0" smtClean="0"/>
              <a:t>Why are there so many people who are willing to take risks to come to the U.S. illegally?</a:t>
            </a:r>
          </a:p>
          <a:p>
            <a:r>
              <a:rPr lang="en-US" sz="3400" i="1" dirty="0" smtClean="0"/>
              <a:t>What are the concerns with illegal immigration?</a:t>
            </a:r>
          </a:p>
          <a:p>
            <a:r>
              <a:rPr lang="en-US" sz="3400" i="1" dirty="0" smtClean="0"/>
              <a:t>What, if any, steps should the U.S. take to stop illegal immigration?</a:t>
            </a:r>
          </a:p>
          <a:p>
            <a:r>
              <a:rPr lang="en-US" sz="3400" i="1" dirty="0" smtClean="0"/>
              <a:t>What are the arguments for and against allowing illegal immigrants to work toward citizenship?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924184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Undocumented Immigration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Pro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Con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2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dirty="0" smtClean="0"/>
              <a:t>Immigration Today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Do Now</a:t>
            </a:r>
            <a:r>
              <a:rPr lang="en-US" sz="4000" b="1" dirty="0"/>
              <a:t>!</a:t>
            </a:r>
            <a:r>
              <a:rPr lang="en-US" sz="4000" b="1" dirty="0" smtClean="0"/>
              <a:t>  </a:t>
            </a:r>
          </a:p>
          <a:p>
            <a:pPr lvl="1"/>
            <a:r>
              <a:rPr lang="en-US" sz="3600" dirty="0" smtClean="0">
                <a:hlinkClick r:id="rId2"/>
              </a:rPr>
              <a:t>Key </a:t>
            </a:r>
            <a:r>
              <a:rPr lang="en-US" sz="3600" dirty="0" smtClean="0">
                <a:hlinkClick r:id="rId2"/>
              </a:rPr>
              <a:t>Facts About US Immigration Policies and Proposed Changes</a:t>
            </a:r>
            <a:r>
              <a:rPr lang="en-US" sz="3600" dirty="0" smtClean="0"/>
              <a:t> (Pew Research Center</a:t>
            </a:r>
            <a:r>
              <a:rPr lang="en-US" sz="3600" dirty="0" smtClean="0"/>
              <a:t>)</a:t>
            </a:r>
          </a:p>
          <a:p>
            <a:pPr lvl="1"/>
            <a:r>
              <a:rPr lang="en-US" sz="3600" dirty="0" smtClean="0">
                <a:hlinkClick r:id="rId3"/>
              </a:rPr>
              <a:t>Growing Share of Republicans say U.S. risks losing its identity…(</a:t>
            </a:r>
            <a:r>
              <a:rPr lang="en-US" sz="3600" dirty="0" smtClean="0"/>
              <a:t>Pew Research Center)</a:t>
            </a:r>
          </a:p>
          <a:p>
            <a:pPr lvl="1"/>
            <a:r>
              <a:rPr lang="en-US" sz="3600" dirty="0" smtClean="0">
                <a:hlinkClick r:id="rId4"/>
              </a:rPr>
              <a:t>Facts on U.S. Immigrants </a:t>
            </a:r>
            <a:r>
              <a:rPr lang="en-US" sz="3600" dirty="0" smtClean="0"/>
              <a:t>(Pew Research Center)</a:t>
            </a:r>
          </a:p>
          <a:p>
            <a:pPr lvl="1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2115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694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914400"/>
          </a:xfrm>
        </p:spPr>
        <p:txBody>
          <a:bodyPr/>
          <a:lstStyle/>
          <a:p>
            <a:r>
              <a:rPr lang="en-US" b="1" dirty="0" smtClean="0"/>
              <a:t>ISSUES to be discussed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sz="2900" i="1" dirty="0" smtClean="0"/>
              <a:t>Why is the topic of immigration so controversial in America?</a:t>
            </a:r>
          </a:p>
          <a:p>
            <a:r>
              <a:rPr lang="en-US" sz="2900" i="1" dirty="0" smtClean="0"/>
              <a:t>What are the debates surrounding immigration?</a:t>
            </a:r>
          </a:p>
          <a:p>
            <a:r>
              <a:rPr lang="en-US" sz="2900" i="1" dirty="0" smtClean="0"/>
              <a:t>What is America’s current immigration policy?</a:t>
            </a:r>
          </a:p>
          <a:p>
            <a:r>
              <a:rPr lang="en-US" sz="2900" i="1" dirty="0" smtClean="0"/>
              <a:t>Should America maintain/increase the level of legal or documented immigration?</a:t>
            </a:r>
          </a:p>
          <a:p>
            <a:r>
              <a:rPr lang="en-US" sz="2900" i="1" dirty="0" smtClean="0"/>
              <a:t>Who all is affected by undocumented immigration?</a:t>
            </a:r>
          </a:p>
          <a:p>
            <a:r>
              <a:rPr lang="en-US" sz="2900" i="1" dirty="0" smtClean="0"/>
              <a:t>In what ways do immigrants affect U.S. society, our community, and your school?</a:t>
            </a:r>
          </a:p>
        </p:txBody>
      </p:sp>
    </p:spTree>
    <p:extLst>
      <p:ext uri="{BB962C8B-B14F-4D97-AF65-F5344CB8AC3E}">
        <p14:creationId xmlns:p14="http://schemas.microsoft.com/office/powerpoint/2010/main" val="122075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00"/>
            <a:ext cx="7848600" cy="6019800"/>
          </a:xfrm>
        </p:spPr>
      </p:pic>
    </p:spTree>
    <p:extLst>
      <p:ext uri="{BB962C8B-B14F-4D97-AF65-F5344CB8AC3E}">
        <p14:creationId xmlns:p14="http://schemas.microsoft.com/office/powerpoint/2010/main" val="131431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914400"/>
          </a:xfrm>
        </p:spPr>
        <p:txBody>
          <a:bodyPr/>
          <a:lstStyle/>
          <a:p>
            <a:r>
              <a:rPr lang="en-US" b="1" dirty="0" smtClean="0"/>
              <a:t>Bases of Citizenship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Jus soli  </a:t>
            </a:r>
            <a:r>
              <a:rPr lang="en-US" i="1" dirty="0" smtClean="0"/>
              <a:t>--  </a:t>
            </a:r>
            <a:r>
              <a:rPr lang="en-US" dirty="0" smtClean="0"/>
              <a:t>right of birthplace</a:t>
            </a:r>
          </a:p>
          <a:p>
            <a:pPr lvl="1"/>
            <a:r>
              <a:rPr lang="en-US" dirty="0" smtClean="0"/>
              <a:t>anyone born in U.S. is a citizen, even if your parents are here illegally</a:t>
            </a:r>
          </a:p>
          <a:p>
            <a:pPr lvl="1"/>
            <a:endParaRPr lang="en-US" i="1" dirty="0" smtClean="0"/>
          </a:p>
          <a:p>
            <a:r>
              <a:rPr lang="en-US" b="1" i="1" dirty="0" smtClean="0"/>
              <a:t>Jus </a:t>
            </a:r>
            <a:r>
              <a:rPr lang="en-US" b="1" i="1" dirty="0" err="1" smtClean="0"/>
              <a:t>sanguinis</a:t>
            </a:r>
            <a:r>
              <a:rPr lang="en-US" b="1" i="1" dirty="0" smtClean="0"/>
              <a:t>  </a:t>
            </a:r>
            <a:r>
              <a:rPr lang="en-US" dirty="0" smtClean="0"/>
              <a:t>--  right of blood</a:t>
            </a:r>
          </a:p>
          <a:p>
            <a:pPr lvl="1"/>
            <a:r>
              <a:rPr lang="en-US" dirty="0" smtClean="0"/>
              <a:t>Anyone born in another country to a parent who is a U.S. citizen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293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Steps In The Naturalization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File a Declaration of Intention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Live in U.S. for 5 years, 3 if married to citizen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Interview with U.S. Citizenship and Immigration Service (“USCIS”)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Take citizenship test</a:t>
            </a:r>
          </a:p>
          <a:p>
            <a:pPr marL="1451610" lvl="2" indent="-514350">
              <a:buFont typeface="Courier New" panose="02070309020205020404" pitchFamily="49" charset="0"/>
              <a:buChar char="o"/>
            </a:pPr>
            <a:r>
              <a:rPr lang="en-US" i="1" dirty="0" smtClean="0"/>
              <a:t>Question: What observations did you make about the citizenship test? 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Pledge oath of allegiance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148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010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Requirements for Naturalization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2600" dirty="0" smtClean="0"/>
              <a:t>At least 18 (kids become citizens if their parents become naturalized)</a:t>
            </a:r>
          </a:p>
          <a:p>
            <a:r>
              <a:rPr lang="en-US" sz="2600" dirty="0" smtClean="0"/>
              <a:t>Good moral character</a:t>
            </a:r>
          </a:p>
          <a:p>
            <a:pPr lvl="1"/>
            <a:r>
              <a:rPr lang="en-US" sz="2600" dirty="0" smtClean="0"/>
              <a:t>Murder is a permanent barrier;  other major crimes</a:t>
            </a:r>
          </a:p>
          <a:p>
            <a:pPr lvl="1"/>
            <a:r>
              <a:rPr lang="en-US" sz="2600" dirty="0" smtClean="0"/>
              <a:t>Must disclose all criminal convictions;  better to tell truth than get found out</a:t>
            </a:r>
          </a:p>
          <a:p>
            <a:r>
              <a:rPr lang="en-US" sz="2600" dirty="0" smtClean="0"/>
              <a:t>Must swear to support and defend the U.S. and the Constitution</a:t>
            </a:r>
          </a:p>
          <a:p>
            <a:r>
              <a:rPr lang="en-US" sz="2600" dirty="0" smtClean="0"/>
              <a:t>Must be able to read, write, and speak ordinary English</a:t>
            </a:r>
          </a:p>
          <a:p>
            <a:r>
              <a:rPr lang="en-US" sz="2600" dirty="0" smtClean="0"/>
              <a:t>Must pass test on U.S. history and govt.</a:t>
            </a:r>
          </a:p>
          <a:p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81958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Might Help You Get Immigrant Status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01000" cy="4876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You have an immediate relative who is a U.S. citizen;  spouses and children get priority</a:t>
            </a:r>
          </a:p>
          <a:p>
            <a:r>
              <a:rPr lang="en-US" sz="2400" dirty="0" smtClean="0"/>
              <a:t>You have a job offer in a badly needed area</a:t>
            </a:r>
          </a:p>
          <a:p>
            <a:pPr lvl="1"/>
            <a:r>
              <a:rPr lang="en-US" dirty="0" smtClean="0"/>
              <a:t>Must get </a:t>
            </a:r>
            <a:r>
              <a:rPr lang="en-US" i="1" u="sng" dirty="0" smtClean="0"/>
              <a:t>visa</a:t>
            </a:r>
            <a:r>
              <a:rPr lang="en-US" i="1" dirty="0" smtClean="0"/>
              <a:t> </a:t>
            </a:r>
            <a:r>
              <a:rPr lang="en-US" dirty="0" smtClean="0"/>
              <a:t>(paper which lets you stay here temporarily) or </a:t>
            </a:r>
            <a:r>
              <a:rPr lang="en-US" i="1" u="sng" dirty="0" smtClean="0"/>
              <a:t>green card</a:t>
            </a:r>
            <a:r>
              <a:rPr lang="en-US" dirty="0" smtClean="0"/>
              <a:t> (lets you stay here permanently)</a:t>
            </a:r>
          </a:p>
          <a:p>
            <a:r>
              <a:rPr lang="en-US" sz="2400" dirty="0" smtClean="0"/>
              <a:t>You’re going to invest $, especially if it helps create or save jobs</a:t>
            </a:r>
          </a:p>
          <a:p>
            <a:r>
              <a:rPr lang="en-US" sz="2400" dirty="0" smtClean="0"/>
              <a:t>You are a </a:t>
            </a:r>
            <a:r>
              <a:rPr lang="en-US" sz="2400" i="1" u="sng" dirty="0" smtClean="0"/>
              <a:t>refugee</a:t>
            </a:r>
            <a:r>
              <a:rPr lang="en-US" sz="2400" dirty="0" smtClean="0"/>
              <a:t> from a country where you might be killed or harmed because of your race, religion, political views, etc.</a:t>
            </a:r>
          </a:p>
          <a:p>
            <a:r>
              <a:rPr lang="en-US" sz="2400" dirty="0" smtClean="0"/>
              <a:t>You don’t have any infectious diseases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061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How Are Political Rights of Aliens Restricted?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0010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Alien = non-citizen;  could be documented or undocumented</a:t>
            </a:r>
          </a:p>
          <a:p>
            <a:r>
              <a:rPr lang="en-US" dirty="0" smtClean="0"/>
              <a:t>Aliens can’t: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Vote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Run for office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Serve on juries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Work in most govt. jobs</a:t>
            </a:r>
          </a:p>
          <a:p>
            <a:pPr marL="137160" indent="0">
              <a:buNone/>
            </a:pPr>
            <a:endParaRPr lang="en-US" dirty="0" smtClean="0"/>
          </a:p>
          <a:p>
            <a:r>
              <a:rPr lang="en-US" dirty="0" smtClean="0"/>
              <a:t>Must carry identification at all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2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758</Words>
  <Application>Microsoft Office PowerPoint</Application>
  <PresentationFormat>On-screen Show (4:3)</PresentationFormat>
  <Paragraphs>91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Bauhaus 93</vt:lpstr>
      <vt:lpstr>Calibri</vt:lpstr>
      <vt:lpstr>Courier New</vt:lpstr>
      <vt:lpstr>Office Theme</vt:lpstr>
      <vt:lpstr>Who are America’s citizens?</vt:lpstr>
      <vt:lpstr>PowerPoint Presentation</vt:lpstr>
      <vt:lpstr>ISSUES to be discussed</vt:lpstr>
      <vt:lpstr>PowerPoint Presentation</vt:lpstr>
      <vt:lpstr>Bases of Citizenship</vt:lpstr>
      <vt:lpstr>Steps In The Naturalization Process</vt:lpstr>
      <vt:lpstr>Requirements for Naturalization</vt:lpstr>
      <vt:lpstr>What Might Help You Get Immigrant Status</vt:lpstr>
      <vt:lpstr>How Are Political Rights of Aliens Restricted?</vt:lpstr>
      <vt:lpstr>Benefits of Citizenship</vt:lpstr>
      <vt:lpstr>History of Immigration</vt:lpstr>
      <vt:lpstr>Immigration Act of 1990</vt:lpstr>
      <vt:lpstr>Obama’s 2013 Immigration Policy: “Deferred Action for Childhood Arrivals (DACA)”</vt:lpstr>
      <vt:lpstr>Trump and DACA</vt:lpstr>
      <vt:lpstr>Undocumented Immigration</vt:lpstr>
      <vt:lpstr>Undocumented Immigration</vt:lpstr>
      <vt:lpstr>Immigration Today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America’s citizens?</dc:title>
  <dc:creator>Jennifer Joyce</dc:creator>
  <cp:lastModifiedBy>Brian O'Keefe</cp:lastModifiedBy>
  <cp:revision>28</cp:revision>
  <dcterms:created xsi:type="dcterms:W3CDTF">2013-08-29T20:37:52Z</dcterms:created>
  <dcterms:modified xsi:type="dcterms:W3CDTF">2019-09-04T23:58:54Z</dcterms:modified>
</cp:coreProperties>
</file>