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eg"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1-02T10:52:34.180" idx="1">
    <p:pos x="10" y="10"/>
    <p:text>The alt-text for this describes only the milestones at the top and not the pattern of defense spending since 1940.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A3139-1B9B-4BE4-BB03-0CA40DE2FF7C}"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457C1-FF75-4CFD-8286-73492AB94658}" type="slidenum">
              <a:rPr lang="en-US" smtClean="0"/>
              <a:t>‹#›</a:t>
            </a:fld>
            <a:endParaRPr lang="en-US"/>
          </a:p>
        </p:txBody>
      </p:sp>
    </p:spTree>
    <p:extLst>
      <p:ext uri="{BB962C8B-B14F-4D97-AF65-F5344CB8AC3E}">
        <p14:creationId xmlns:p14="http://schemas.microsoft.com/office/powerpoint/2010/main" val="127734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The basics of American foreign policy are laid out in the Constitution. The executive branch is the most powerful when it comes to foreign policy. Congress also plays an important role, but the Judiciary generally does not.  In this section, we will explore how American foreign policy is made.</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9205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federal government </a:t>
            </a:r>
            <a:r>
              <a:rPr lang="en-GB" altLang="en-US" dirty="0" err="1" smtClean="0">
                <a:latin typeface="Times New Roman" panose="02020603050405020304" pitchFamily="18" charset="0"/>
              </a:rPr>
              <a:t>isn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t the only party involved in foreign policy. Interest groups are also very active. We can break down the foreign policy interest groups into four categories.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Business groups, especially those connected to the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industry, are active in foreign policy. Ethnic interest groups, such as the American-Israel Public Affairs Committee and the Cuban-American National Foundation, work to influence foreign policy.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9922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We continue to face significant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challenges. Four of the most important are trade, terrorism, nuclear weapons, and global climate change. We</a:t>
            </a:r>
            <a:r>
              <a:rPr lang="en-US" altLang="en-US" dirty="0" smtClean="0">
                <a:latin typeface="Times New Roman" panose="02020603050405020304" pitchFamily="18" charset="0"/>
              </a:rPr>
              <a:t>'</a:t>
            </a:r>
            <a:r>
              <a:rPr lang="en-GB" altLang="en-US" dirty="0" err="1" smtClean="0">
                <a:latin typeface="Times New Roman" panose="02020603050405020304" pitchFamily="18" charset="0"/>
              </a:rPr>
              <a:t>ll</a:t>
            </a:r>
            <a:r>
              <a:rPr lang="en-GB" altLang="en-US" dirty="0" smtClean="0">
                <a:latin typeface="Times New Roman" panose="02020603050405020304" pitchFamily="18" charset="0"/>
              </a:rPr>
              <a:t> take an in-depth look at those three in this section.</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1738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When it comes to trade, countries tend to be protectionist, or engage in either strategic trade or free trade, although many countries mix some or all of these into their policies. Under protectionism, a country limits the import of foreign goods. Under strategic policy, governments target industries they want to see grow and support them using tax breaks or other benefits. Under free trade, there is limited government interference in trade.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To make trade policy, countries may follow one of three models. Bilateral trade agreements are between two countries. Regional trade agreements involve more than two countries but can be as few as three. The North American Free Trade Agreement, or NAFTA, is an example. Finally, there are global free trade agreements, such as the World Trade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6854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The United States exports more goods to Canada than any other country. China, Mexico, and Japan also account for large shares of US exports. Above are US exports, in billions of dollars, to key trading partners in 2015.</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1875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Terrorism can be defined as violence designed to achieve political intimidation and instil fear.</a:t>
            </a:r>
            <a:r>
              <a:rPr lang="en-GB" altLang="en-US" baseline="0" dirty="0" smtClean="0">
                <a:latin typeface="Times New Roman" panose="02020603050405020304" pitchFamily="18" charset="0"/>
              </a:rPr>
              <a:t>  </a:t>
            </a:r>
            <a:r>
              <a:rPr lang="en-US" sz="1200" b="0" i="0" u="none" strike="noStrike" kern="1200" cap="none" baseline="0" dirty="0" smtClean="0">
                <a:solidFill>
                  <a:schemeClr val="dk1"/>
                </a:solidFill>
                <a:latin typeface="Arial"/>
                <a:ea typeface="Arial"/>
                <a:cs typeface="Arial"/>
                <a:sym typeface="Arial"/>
              </a:rPr>
              <a:t>Since 9/11, </a:t>
            </a:r>
            <a:r>
              <a:rPr lang="en-US" sz="1200" b="0" i="1" u="none" strike="noStrike" kern="1200" cap="none" baseline="0" dirty="0" smtClean="0">
                <a:solidFill>
                  <a:schemeClr val="dk1"/>
                </a:solidFill>
                <a:latin typeface="Arial"/>
                <a:ea typeface="Arial"/>
                <a:cs typeface="Arial"/>
                <a:sym typeface="Arial"/>
              </a:rPr>
              <a:t>jihad</a:t>
            </a:r>
            <a:r>
              <a:rPr lang="en-US" sz="1200" b="0" i="0" u="none" strike="noStrike" kern="1200" cap="none" baseline="0" dirty="0" smtClean="0">
                <a:solidFill>
                  <a:schemeClr val="dk1"/>
                </a:solidFill>
                <a:latin typeface="Arial"/>
                <a:ea typeface="Arial"/>
                <a:cs typeface="Arial"/>
                <a:sym typeface="Arial"/>
              </a:rPr>
              <a:t>-related terrorist activities within the United States have been limited but still have resulted in number of civilian casualties. Prominent examples have included a massacre at an army base in Fort Hood, Texas in 2009, the bombing of the Boston marathon in 2013, and shootings at a party in San Bernardino, California in</a:t>
            </a:r>
          </a:p>
          <a:p>
            <a:r>
              <a:rPr lang="en-US" sz="1200" b="0" i="0" u="none" strike="noStrike" kern="1200" cap="none" baseline="0" dirty="0" smtClean="0">
                <a:solidFill>
                  <a:schemeClr val="dk1"/>
                </a:solidFill>
                <a:latin typeface="Arial"/>
                <a:ea typeface="Arial"/>
                <a:cs typeface="Arial"/>
                <a:sym typeface="Arial"/>
              </a:rPr>
              <a:t>2015.</a:t>
            </a:r>
          </a:p>
          <a:p>
            <a:endParaRPr lang="en-GB"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Countries like the U.S. have</a:t>
            </a:r>
            <a:r>
              <a:rPr lang="en-GB" altLang="en-US" baseline="0" dirty="0" smtClean="0">
                <a:latin typeface="Times New Roman" panose="02020603050405020304" pitchFamily="18" charset="0"/>
              </a:rPr>
              <a:t> several </a:t>
            </a:r>
            <a:r>
              <a:rPr lang="en-GB" altLang="en-US" dirty="0" smtClean="0">
                <a:latin typeface="Times New Roman" panose="02020603050405020304" pitchFamily="18" charset="0"/>
              </a:rPr>
              <a:t>tools in crafting counterterrorism policy,</a:t>
            </a:r>
            <a:r>
              <a:rPr lang="en-GB" altLang="en-US" baseline="0" dirty="0" smtClean="0">
                <a:latin typeface="Times New Roman" panose="02020603050405020304" pitchFamily="18" charset="0"/>
              </a:rPr>
              <a:t> including</a:t>
            </a:r>
            <a:r>
              <a:rPr lang="en-GB" altLang="en-US" dirty="0" smtClean="0">
                <a:latin typeface="Times New Roman" panose="02020603050405020304" pitchFamily="18" charset="0"/>
              </a:rPr>
              <a:t> diplomacy, military power, and economic power, such as sanctions.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6233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71898ED2-DD82-4A66-9911-B62D47BCD16F}" type="slidenum">
              <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Nunn-Lugar Cooperative Threat Reduction Program with the former Soviet Union attempts to control the supply side of nuclear technology. U.S. money goes to help protect and dismantle the old Soviet arsenal, and to employ former Soviet scientists, so that they don</a:t>
            </a:r>
            <a:r>
              <a:rPr lang="ja-JP" altLang="en-US" smtClean="0">
                <a:ea typeface="ＭＳ Ｐゴシック" pitchFamily="34" charset="-128"/>
              </a:rPr>
              <a:t>’</a:t>
            </a:r>
            <a:r>
              <a:rPr lang="en-US" altLang="en-US" smtClean="0">
                <a:ea typeface="ＭＳ Ｐゴシック" pitchFamily="34" charset="-128"/>
              </a:rPr>
              <a:t>t become available to the open market. For comparison, we have spent about as much on Nunn-Lugar in the last decade as we spent about every month in Iraq and Afghanistan.</a:t>
            </a:r>
          </a:p>
        </p:txBody>
      </p:sp>
    </p:spTree>
    <p:extLst>
      <p:ext uri="{BB962C8B-B14F-4D97-AF65-F5344CB8AC3E}">
        <p14:creationId xmlns:p14="http://schemas.microsoft.com/office/powerpoint/2010/main" val="324852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Since the American bombings of the Japanese cities of Hiroshima and Nagasaki in 1945, the existence, proliferation, and potential use of nuclear weapons has been a central concern of U.S. foreign policy.</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Several strategies traditionally have been in place to limit arms proliferation: disarmament, arms control, defense, and </a:t>
            </a:r>
            <a:r>
              <a:rPr lang="en-US" sz="1200" b="0" i="0" u="none" strike="noStrike" kern="1200" cap="none" baseline="0" dirty="0" err="1" smtClean="0">
                <a:solidFill>
                  <a:schemeClr val="dk1"/>
                </a:solidFill>
                <a:latin typeface="Arial"/>
                <a:ea typeface="Arial"/>
                <a:cs typeface="Arial"/>
                <a:sym typeface="Arial"/>
              </a:rPr>
              <a:t>counterproliferation</a:t>
            </a:r>
            <a:r>
              <a:rPr lang="en-US" sz="1200" b="0" i="0" u="none" strike="noStrike" kern="1200" cap="none" baseline="0" dirty="0" smtClean="0">
                <a:solidFill>
                  <a:schemeClr val="dk1"/>
                </a:solidFill>
                <a:latin typeface="Arial"/>
                <a:ea typeface="Arial"/>
                <a:cs typeface="Arial"/>
                <a:sym typeface="Arial"/>
              </a:rPr>
              <a:t>.</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Disarmament takes the very existence of weapons as a cause for conflict and hopes to secure peace through eliminating them.</a:t>
            </a:r>
          </a:p>
          <a:p>
            <a:r>
              <a:rPr lang="en-US" sz="1200" b="0" i="0" u="none" strike="noStrike" kern="1200" cap="none" baseline="0" dirty="0" smtClean="0">
                <a:solidFill>
                  <a:schemeClr val="dk1"/>
                </a:solidFill>
                <a:latin typeface="Arial"/>
                <a:ea typeface="Arial"/>
                <a:cs typeface="Arial"/>
                <a:sym typeface="Arial"/>
              </a:rPr>
              <a:t>However, the current prospects for moving toward abolition of nuclear weapons seem very slim.</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 second strategy is arms control. This approach takes the existence of conflict between countries as a given in world politics and attempts to find ways of reducing the chances that those conflicts will become deadly. Decreasing the numbers and types of weapons at the disposal of policy makers is one approach.</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 third strategy is defense. Essentially, this goal encourages the creation of a system to block or intercept attacks from other countries, particularly by developing the capability to strike down nuclear-armed missiles.</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 final strategy embraced by many countries today is </a:t>
            </a:r>
            <a:r>
              <a:rPr lang="en-US" sz="1200" b="0" i="0" u="none" strike="noStrike" kern="1200" cap="none" baseline="0" dirty="0" err="1" smtClean="0">
                <a:solidFill>
                  <a:schemeClr val="dk1"/>
                </a:solidFill>
                <a:latin typeface="Arial"/>
                <a:ea typeface="Arial"/>
                <a:cs typeface="Arial"/>
                <a:sym typeface="Arial"/>
              </a:rPr>
              <a:t>counterproliferation</a:t>
            </a:r>
            <a:r>
              <a:rPr lang="en-US" sz="1200" b="0" i="0" u="none" strike="noStrike" kern="1200" cap="none" baseline="0" dirty="0" smtClean="0">
                <a:solidFill>
                  <a:schemeClr val="dk1"/>
                </a:solidFill>
                <a:latin typeface="Arial"/>
                <a:ea typeface="Arial"/>
                <a:cs typeface="Arial"/>
                <a:sym typeface="Arial"/>
              </a:rPr>
              <a:t>. This involves the use, or at least threat, of preemptive military action against a threatening country or terrorist group. One of the major rationales for the 2003 invasion of Iraq by a U.S.-led multinational coalition was to eliminate the nuclear and other weapons of mass destruction alleged to exist there.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8332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This concluding section considers emerging challenges facing the United States with regard to four critical world regions: China, Russia, Europe, and the Middle East and North Africa (MENA) region.</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7741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Both the United States and China benefit from trade and globalization; both want to limit the spread of nuclear weapons; and both are served by reining in countries such as Iran and North Korea that threaten peace and stability. Still there are considerable tensions and mistrust as well. China depends on the U.S. market to sell exports and fuel its economic growth. The United States borrows heavily from China, which finances growing U.S. budget deficits by purchasing American Treasury bonds. This type of interaction creates a potentially unhealthy mutual dependency for economic prosperity.</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At the same time, China is modernizing its navy, missiles, aircraft, cyber warfare capabilities, and anti-satellite weapons. In a move deemed provocative by many of its neighbors, China has even constructed artificial islands in the South China Sea and</a:t>
            </a:r>
          </a:p>
          <a:p>
            <a:r>
              <a:rPr lang="en-US" sz="1200" b="0" i="0" u="none" strike="noStrike" kern="1200" cap="none" baseline="0" dirty="0" smtClean="0">
                <a:solidFill>
                  <a:schemeClr val="dk1"/>
                </a:solidFill>
                <a:latin typeface="Arial"/>
                <a:ea typeface="Arial"/>
                <a:cs typeface="Arial"/>
                <a:sym typeface="Arial"/>
              </a:rPr>
              <a:t>claimed sovereignty over them—giving it a stronger foothold for military action and a tighter grip on a major transit route for global trade. In response, the United States has begun deploying more military forces in the Pacific, including a new deployment</a:t>
            </a:r>
          </a:p>
          <a:p>
            <a:r>
              <a:rPr lang="en-US" sz="1200" b="0" i="0" u="none" strike="noStrike" kern="1200" cap="none" baseline="0" dirty="0" smtClean="0">
                <a:solidFill>
                  <a:schemeClr val="dk1"/>
                </a:solidFill>
                <a:latin typeface="Arial"/>
                <a:ea typeface="Arial"/>
                <a:cs typeface="Arial"/>
                <a:sym typeface="Arial"/>
              </a:rPr>
              <a:t>of 2,500 Marines in Australia. It has also strengthened and even expanded its partnership with India, Japan, South Korea, and other Asian countries who serve as regional counterweights to China in the Asia-Pacific region. </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3367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Russia has begun to aggressively reassert the great-power status that it lost in the early 1990s with the collapse of the Soviet Union. Strongman President Vladimir Putin has consolidated power domestically by crushing terrorist threats from the Caucasus</a:t>
            </a:r>
          </a:p>
          <a:p>
            <a:r>
              <a:rPr lang="en-US" sz="1200" b="0" i="0" u="none" strike="noStrike" kern="1200" cap="none" baseline="0" dirty="0" smtClean="0">
                <a:solidFill>
                  <a:schemeClr val="dk1"/>
                </a:solidFill>
                <a:latin typeface="Arial"/>
                <a:ea typeface="Arial"/>
                <a:cs typeface="Arial"/>
                <a:sym typeface="Arial"/>
              </a:rPr>
              <a:t>region, taking control of Russian television and some other media, and by using heavy-handed tactics to suppress political dissent. Long propelled by high oil prices, Putin has cannily used his leverage to attempt to reestablish a zone of influence in</a:t>
            </a:r>
          </a:p>
          <a:p>
            <a:r>
              <a:rPr lang="en-US" sz="1200" b="0" i="0" u="none" strike="noStrike" kern="1200" cap="none" baseline="0" dirty="0" smtClean="0">
                <a:solidFill>
                  <a:schemeClr val="dk1"/>
                </a:solidFill>
                <a:latin typeface="Arial"/>
                <a:ea typeface="Arial"/>
                <a:cs typeface="Arial"/>
                <a:sym typeface="Arial"/>
              </a:rPr>
              <a:t>neighboring countries that had been part of the Russian Empire and the Soviet Union.</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Where possible, Putin has used economic means, including promotion of a “Eurasian Economic Community” as a counterweight to the European Union. But Putin has also not hesitated to use military means, including outright invasions of former Soviet countries Georgia and Ukraine and an intervention in Syria to prop up his ally Bashar al-Assad. A global decline in the price of oil has curtailed Putin’s latitude for action, but Russia remains a continuing geopolitical rival for the United States.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535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framers of the Constitution granted power to make foreign policy to the national government, not the states. They further divided authority for foreign policy between the president and Congress.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president is commander in chief of the military, but Congress funds the military and formally declares war. The president appoints ambassadors and other key foreign policy officials, while the Senate confirms those appointments.</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4697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A cornerstone of European peace, prosperity, and democracy has been the 28-member European Union (EU).  In recent years, however, the EU has faced severe challenges. Several countries, including Greece, Spain, Portugal, Italy, and Ireland, have run the risk of defaulting on their loans. This has undermined the Euro, the common currency shared by 17 EU nations, and required numerous bailouts by Europe’s richer countries, whose citizens are often resentful. At the same time, a crisis caused by massive flows of refugees from Syria, Iraq, and other conflict zones has escalated tensions within the EU and threatened the viability of its much-valued open borders and free flow of populations. Even worse has been a series of terrorist attacks, especially in France and Belgium, against which police and intelligence communities were unable to respond in an effective or coordinated fashion. Then on June 23, 2016, voters in the United Kingdom, who had long been ambivalent about EU membership, approved a referendum to begin the country’s withdrawal from the union</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2530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9208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3381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3337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Defense spending was at its highest absolute levels during World War II, and at its second highest in the post-9/11 period. Above is chart on US spending on national defense since 1940, presented in billions of 2005 dollars.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9090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186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D66EB5E6-88E2-4867-B0FD-4DE57AB133B8}" type="slidenum">
              <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president by and large reports to Congress but does so </a:t>
            </a:r>
            <a:r>
              <a:rPr lang="ja-JP" altLang="en-US" smtClean="0">
                <a:ea typeface="ＭＳ Ｐゴシック" pitchFamily="34" charset="-128"/>
              </a:rPr>
              <a:t>“</a:t>
            </a:r>
            <a:r>
              <a:rPr lang="en-US" altLang="en-US" smtClean="0">
                <a:ea typeface="ＭＳ Ｐゴシック" pitchFamily="34" charset="-128"/>
              </a:rPr>
              <a:t>consistent with, but not pursuant to</a:t>
            </a:r>
            <a:r>
              <a:rPr lang="ja-JP" altLang="en-US" smtClean="0">
                <a:ea typeface="ＭＳ Ｐゴシック" pitchFamily="34" charset="-128"/>
              </a:rPr>
              <a:t>”</a:t>
            </a:r>
            <a:r>
              <a:rPr lang="en-US" altLang="en-US" smtClean="0">
                <a:ea typeface="ＭＳ Ｐゴシック" pitchFamily="34" charset="-128"/>
              </a:rPr>
              <a:t> the provisions of the War Powers Act. Thus the 60-day clock does not start. Congress has been unable to start that clock on its own, though the act gives that option. One notable example of a negotiation over the clock was during the Reagan administration with troops in Lebanon. The 60-day clock was extended to an 18-month agreement with Congress. The recent debate over whether U.S. action in Libya constituted “hostilities” or not is an interesting current application.</a:t>
            </a:r>
          </a:p>
        </p:txBody>
      </p:sp>
    </p:spTree>
    <p:extLst>
      <p:ext uri="{BB962C8B-B14F-4D97-AF65-F5344CB8AC3E}">
        <p14:creationId xmlns:p14="http://schemas.microsoft.com/office/powerpoint/2010/main" val="141097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Times New Roman" panose="02020603050405020304" pitchFamily="18" charset="0"/>
              </a:rPr>
              <a:t>The Judiciary</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role in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is fairly limited. The Court tends to dismiss disputes over foreign policy as political in nature.</a:t>
            </a:r>
          </a:p>
          <a:p>
            <a:endParaRPr lang="en-GB"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On the relatively infrequent occasions in which the courts do intervene on foreign and military affairs, it is often to protect a core civil liberty. For instance, the federal courts have ruled on habeas corpus with respect to suspected terrorists who have been detained without trial at Guantanamo Bay, Cuba.</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17845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9" name="Shape 19"/>
          <p:cNvSpPr txBox="1">
            <a:spLocks noGrp="1"/>
          </p:cNvSpPr>
          <p:nvPr>
            <p:ph type="body" idx="1"/>
          </p:nvPr>
        </p:nvSpPr>
        <p:spPr>
          <a:xfrm>
            <a:off x="609600" y="816429"/>
            <a:ext cx="109728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20" name="Shape 20"/>
          <p:cNvSpPr txBox="1">
            <a:spLocks noGrp="1"/>
          </p:cNvSpPr>
          <p:nvPr>
            <p:ph type="body" idx="2" hasCustomPrompt="1"/>
          </p:nvPr>
        </p:nvSpPr>
        <p:spPr>
          <a:xfrm>
            <a:off x="6705600" y="1600200"/>
            <a:ext cx="48768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r>
              <a:rPr lang="en-US" dirty="0" smtClean="0"/>
              <a:t>Chapter #</a:t>
            </a:r>
            <a:endParaRPr dirty="0"/>
          </a:p>
        </p:txBody>
      </p:sp>
      <p:sp>
        <p:nvSpPr>
          <p:cNvPr id="21" name="Shape 21"/>
          <p:cNvSpPr txBox="1">
            <a:spLocks noGrp="1"/>
          </p:cNvSpPr>
          <p:nvPr>
            <p:ph type="body" idx="3" hasCustomPrompt="1"/>
          </p:nvPr>
        </p:nvSpPr>
        <p:spPr>
          <a:xfrm>
            <a:off x="6705600" y="3200401"/>
            <a:ext cx="48768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baseline="0">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smtClean="0"/>
              <a:t>Chapter Title </a:t>
            </a:r>
            <a:endParaRPr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4347" y="1371601"/>
            <a:ext cx="5023645" cy="48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5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01078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Click to add text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812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58519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42"/>
        <p:cNvGrpSpPr/>
        <p:nvPr/>
      </p:nvGrpSpPr>
      <p:grpSpPr>
        <a:xfrm>
          <a:off x="0" y="0"/>
          <a:ext cx="0" cy="0"/>
          <a:chOff x="0" y="0"/>
          <a:chExt cx="0" cy="0"/>
        </a:xfrm>
      </p:grpSpPr>
      <p:sp>
        <p:nvSpPr>
          <p:cNvPr id="43" name="Shape 43"/>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4" name="Shape 44"/>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5" name="Shape 45"/>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53228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5753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609600" y="816430"/>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4063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1"/>
            <a:ext cx="109728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7103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609600" y="16002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609600" y="39624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4987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1"/>
            <a:ext cx="10363200" cy="2152651"/>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1" name="Shape 81"/>
          <p:cNvSpPr txBox="1">
            <a:spLocks noGrp="1"/>
          </p:cNvSpPr>
          <p:nvPr>
            <p:ph type="body" idx="1"/>
          </p:nvPr>
        </p:nvSpPr>
        <p:spPr>
          <a:xfrm>
            <a:off x="899583"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84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000" dirty="0" smtClean="0">
                <a:latin typeface="+mj-lt"/>
              </a:rPr>
              <a:t>Click to add title</a:t>
            </a:r>
            <a:endParaRPr dirty="0"/>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smtClean="0"/>
              <a:t>Click to add text</a:t>
            </a:r>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300002" y="6434394"/>
            <a:ext cx="1223999" cy="279914"/>
          </a:xfrm>
          <a:prstGeom prst="rect">
            <a:avLst/>
          </a:prstGeom>
          <a:noFill/>
          <a:ln>
            <a:noFill/>
          </a:ln>
        </p:spPr>
      </p:pic>
      <p:sp>
        <p:nvSpPr>
          <p:cNvPr id="7" name="Shape 16"/>
          <p:cNvSpPr txBox="1"/>
          <p:nvPr/>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a:t>
            </a:r>
            <a:r>
              <a:rPr lang="en-US" sz="1200" b="0" i="0" u="none" strike="noStrike" cap="none" dirty="0" smtClean="0">
                <a:solidFill>
                  <a:schemeClr val="dk1"/>
                </a:solidFill>
                <a:latin typeface="Verdana"/>
                <a:ea typeface="Verdana"/>
                <a:cs typeface="Verdana"/>
                <a:sym typeface="Verdana"/>
              </a:rPr>
              <a:t>2018, 2016, 2014 </a:t>
            </a:r>
            <a:r>
              <a:rPr lang="en-US" sz="1200" b="0" i="0" u="none" strike="noStrike" cap="none" dirty="0">
                <a:solidFill>
                  <a:schemeClr val="dk1"/>
                </a:solidFill>
                <a:latin typeface="Verdana"/>
                <a:ea typeface="Verdana"/>
                <a:cs typeface="Verdana"/>
                <a:sym typeface="Verdana"/>
              </a:rPr>
              <a:t>Pearson Education, Inc. All Rights Reserved</a:t>
            </a:r>
          </a:p>
        </p:txBody>
      </p:sp>
    </p:spTree>
    <p:extLst>
      <p:ext uri="{BB962C8B-B14F-4D97-AF65-F5344CB8AC3E}">
        <p14:creationId xmlns:p14="http://schemas.microsoft.com/office/powerpoint/2010/main" val="2790577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4000" b="0" i="0" u="none" strike="noStrike" cap="none" baseline="0">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3XzlmwYnXE&amp;_sm_au_=iSV0V2Q4WSQ3SNFj"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Who Makes Foreign Policy?</a:t>
            </a:r>
            <a:endParaRPr lang="en-US" dirty="0"/>
          </a:p>
        </p:txBody>
      </p:sp>
      <p:sp>
        <p:nvSpPr>
          <p:cNvPr id="3" name="Text Placeholder 2"/>
          <p:cNvSpPr>
            <a:spLocks noGrp="1"/>
          </p:cNvSpPr>
          <p:nvPr>
            <p:ph type="subTitle" idx="1"/>
          </p:nvPr>
        </p:nvSpPr>
        <p:spPr/>
        <p:txBody>
          <a:bodyPr/>
          <a:lstStyle/>
          <a:p>
            <a:r>
              <a:rPr lang="en-US" dirty="0" smtClean="0"/>
              <a:t>The Constitution</a:t>
            </a:r>
          </a:p>
          <a:p>
            <a:r>
              <a:rPr lang="en-US" dirty="0" smtClean="0"/>
              <a:t>The Executive Branch</a:t>
            </a:r>
          </a:p>
          <a:p>
            <a:r>
              <a:rPr lang="en-US" dirty="0" smtClean="0"/>
              <a:t>Congress</a:t>
            </a:r>
          </a:p>
          <a:p>
            <a:r>
              <a:rPr lang="en-US" dirty="0" smtClean="0"/>
              <a:t>The Judiciary</a:t>
            </a:r>
          </a:p>
          <a:p>
            <a:r>
              <a:rPr lang="en-US" dirty="0" smtClean="0"/>
              <a:t>Interest Groups and Political Parties</a:t>
            </a:r>
            <a:endParaRPr lang="en-US" dirty="0"/>
          </a:p>
        </p:txBody>
      </p:sp>
    </p:spTree>
    <p:extLst>
      <p:ext uri="{BB962C8B-B14F-4D97-AF65-F5344CB8AC3E}">
        <p14:creationId xmlns:p14="http://schemas.microsoft.com/office/powerpoint/2010/main" val="153855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Has Defense Spending Changed Over Time?</a:t>
            </a:r>
            <a:endParaRPr lang="en-US" dirty="0"/>
          </a:p>
        </p:txBody>
      </p:sp>
      <p:pic>
        <p:nvPicPr>
          <p:cNvPr id="4" name="Picture 3" descr="Line graph shows U.S. spending on defense in billions of dollars. Y-axis shows spending in billions of dollars from $0 to $1,200 in increments of $200. X-axis shows years from 1940 to 2010. Also gven are major events during which United States spent a lot of money:&#10;1. 12/07/1941 Japan bombs Pearl Harbor: 103.76 billion&#10;2.  06/25/1950 North Korea invades South Korea: $134.97 billion&#10;3. 08/07/1964 Gulf of Tonkin Resolution escalates U.S. involvement in Vietnam: $418.66 billion&#10;4. 08/02/1990 Iraqi troops invade Kuwait: $542.80 billion &#10;5. 09/11/2001 terrorist attacks : $407.83 bill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528" y="1514914"/>
            <a:ext cx="5266944" cy="3874812"/>
          </a:xfrm>
          <a:prstGeom prst="rect">
            <a:avLst/>
          </a:prstGeom>
        </p:spPr>
      </p:pic>
      <p:sp>
        <p:nvSpPr>
          <p:cNvPr id="3" name="Text Placeholder 2"/>
          <p:cNvSpPr>
            <a:spLocks noGrp="1"/>
          </p:cNvSpPr>
          <p:nvPr>
            <p:ph type="body" idx="1"/>
          </p:nvPr>
        </p:nvSpPr>
        <p:spPr/>
        <p:txBody>
          <a:bodyPr/>
          <a:lstStyle/>
          <a:p>
            <a:r>
              <a:rPr lang="en-US" sz="1200" b="0" dirty="0"/>
              <a:t>Source: US Office of Management and Budget, Table 3.1—Outlays by </a:t>
            </a:r>
            <a:r>
              <a:rPr lang="en-US" sz="1200" b="0" dirty="0" err="1"/>
              <a:t>Superfunction</a:t>
            </a:r>
            <a:r>
              <a:rPr lang="en-US" sz="1200" b="0" dirty="0"/>
              <a:t> and Function: 1940–2021</a:t>
            </a:r>
            <a:r>
              <a:rPr lang="en-US" sz="1200" b="0" i="1" dirty="0"/>
              <a:t>.</a:t>
            </a:r>
            <a:endParaRPr lang="en-US" sz="1200" dirty="0"/>
          </a:p>
        </p:txBody>
      </p:sp>
    </p:spTree>
    <p:extLst>
      <p:ext uri="{BB962C8B-B14F-4D97-AF65-F5344CB8AC3E}">
        <p14:creationId xmlns:p14="http://schemas.microsoft.com/office/powerpoint/2010/main" val="2016975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838200"/>
          </a:xfrm>
        </p:spPr>
        <p:txBody>
          <a:bodyPr/>
          <a:lstStyle/>
          <a:p>
            <a:r>
              <a:rPr lang="en-US" dirty="0" smtClean="0"/>
              <a:t>Congress</a:t>
            </a:r>
            <a:endParaRPr lang="en-US" dirty="0"/>
          </a:p>
        </p:txBody>
      </p:sp>
      <p:sp>
        <p:nvSpPr>
          <p:cNvPr id="3" name="Text Placeholder 2"/>
          <p:cNvSpPr>
            <a:spLocks noGrp="1"/>
          </p:cNvSpPr>
          <p:nvPr>
            <p:ph type="body" idx="1"/>
          </p:nvPr>
        </p:nvSpPr>
        <p:spPr>
          <a:xfrm>
            <a:off x="1981200" y="1371601"/>
            <a:ext cx="8229600" cy="4754563"/>
          </a:xfrm>
        </p:spPr>
        <p:txBody>
          <a:bodyPr/>
          <a:lstStyle/>
          <a:p>
            <a:r>
              <a:rPr lang="en-US" sz="2000" dirty="0"/>
              <a:t>Oversight</a:t>
            </a:r>
          </a:p>
          <a:p>
            <a:pPr lvl="1"/>
            <a:r>
              <a:rPr lang="en-US" dirty="0" smtClean="0"/>
              <a:t>Hearings to monitor agency actions</a:t>
            </a:r>
          </a:p>
          <a:p>
            <a:pPr lvl="1"/>
            <a:r>
              <a:rPr lang="en-US" dirty="0" smtClean="0"/>
              <a:t>“Fact-finding” missions abroad</a:t>
            </a:r>
          </a:p>
          <a:p>
            <a:r>
              <a:rPr lang="en-US" sz="2000" dirty="0"/>
              <a:t>Treaties and Executive Agreements</a:t>
            </a:r>
          </a:p>
          <a:p>
            <a:pPr lvl="1"/>
            <a:r>
              <a:rPr lang="en-US" dirty="0" smtClean="0"/>
              <a:t>Treaties require Senate approval, while executive agreements do not.</a:t>
            </a:r>
          </a:p>
          <a:p>
            <a:r>
              <a:rPr lang="en-US" sz="2000" dirty="0"/>
              <a:t>Appointments and Appropriations</a:t>
            </a:r>
          </a:p>
          <a:p>
            <a:pPr lvl="1"/>
            <a:r>
              <a:rPr lang="en-US" dirty="0"/>
              <a:t>Senate responsible for approving or rejecting presidential appointments</a:t>
            </a:r>
          </a:p>
          <a:p>
            <a:pPr lvl="1"/>
            <a:r>
              <a:rPr lang="en-US" dirty="0"/>
              <a:t>Can cut funding for military action</a:t>
            </a:r>
          </a:p>
          <a:p>
            <a:r>
              <a:rPr lang="en-US" sz="2000" dirty="0"/>
              <a:t>War Powers</a:t>
            </a:r>
          </a:p>
          <a:p>
            <a:pPr lvl="1"/>
            <a:r>
              <a:rPr lang="en-US" dirty="0"/>
              <a:t>War Powers Resolution</a:t>
            </a:r>
          </a:p>
          <a:p>
            <a:pPr lvl="2"/>
            <a:r>
              <a:rPr lang="en-US" dirty="0"/>
              <a:t>President reports to Congress within </a:t>
            </a:r>
            <a:r>
              <a:rPr lang="en-US" dirty="0" smtClean="0"/>
              <a:t>forty-eight hours.</a:t>
            </a:r>
            <a:endParaRPr lang="en-US" dirty="0"/>
          </a:p>
          <a:p>
            <a:pPr lvl="2"/>
            <a:r>
              <a:rPr lang="en-US" dirty="0"/>
              <a:t>Ineffective restraint on presidential power</a:t>
            </a:r>
          </a:p>
          <a:p>
            <a:pPr lvl="1"/>
            <a:endParaRPr lang="en-US" dirty="0" smtClean="0"/>
          </a:p>
        </p:txBody>
      </p:sp>
    </p:spTree>
    <p:extLst>
      <p:ext uri="{BB962C8B-B14F-4D97-AF65-F5344CB8AC3E}">
        <p14:creationId xmlns:p14="http://schemas.microsoft.com/office/powerpoint/2010/main" val="397303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3600">
                <a:ea typeface="ＭＳ Ｐゴシック" pitchFamily="34" charset="-128"/>
              </a:rPr>
              <a:t>War Powers Act</a:t>
            </a:r>
          </a:p>
        </p:txBody>
      </p:sp>
      <p:sp>
        <p:nvSpPr>
          <p:cNvPr id="19459" name="Rectangle 3"/>
          <p:cNvSpPr>
            <a:spLocks noGrp="1" noChangeArrowheads="1"/>
          </p:cNvSpPr>
          <p:nvPr>
            <p:ph idx="1"/>
          </p:nvPr>
        </p:nvSpPr>
        <p:spPr/>
        <p:txBody>
          <a:bodyPr/>
          <a:lstStyle/>
          <a:p>
            <a:pPr eaLnBrk="1" hangingPunct="1"/>
            <a:r>
              <a:rPr lang="en-US" altLang="en-US" sz="2200" dirty="0">
                <a:ea typeface="ＭＳ Ｐゴシック" pitchFamily="34" charset="-128"/>
              </a:rPr>
              <a:t>Resolution The president is limited in the deployment of troops overseas to a 60 day period in peacetime and must notify Congress, within 48 hours, if troops are moved into hostilities or where hostilities are imminent, </a:t>
            </a:r>
          </a:p>
          <a:p>
            <a:pPr eaLnBrk="1" hangingPunct="1"/>
            <a:r>
              <a:rPr lang="en-US" altLang="en-US" sz="2200" dirty="0">
                <a:ea typeface="ＭＳ Ｐゴシック" pitchFamily="34" charset="-128"/>
              </a:rPr>
              <a:t>Purpose: Meant to stop endless (Vietnam) and secret (Cambodia) wars</a:t>
            </a:r>
          </a:p>
          <a:p>
            <a:pPr eaLnBrk="1" hangingPunct="1"/>
            <a:r>
              <a:rPr lang="en-US" altLang="en-US" sz="2200" dirty="0">
                <a:ea typeface="ＭＳ Ｐゴシック" pitchFamily="34" charset="-128"/>
              </a:rPr>
              <a:t>Questions: </a:t>
            </a:r>
          </a:p>
          <a:p>
            <a:pPr marL="1045718" lvl="1" indent="-457200">
              <a:buFont typeface="+mj-lt"/>
              <a:buAutoNum type="arabicPeriod"/>
            </a:pPr>
            <a:r>
              <a:rPr lang="en-US" altLang="en-US" sz="2000" dirty="0">
                <a:ea typeface="ＭＳ Ｐゴシック" pitchFamily="34" charset="-128"/>
              </a:rPr>
              <a:t>What was Nixon’s Response? Why?</a:t>
            </a:r>
          </a:p>
          <a:p>
            <a:pPr marL="1045718" lvl="1" indent="-457200">
              <a:buFont typeface="+mj-lt"/>
              <a:buAutoNum type="arabicPeriod"/>
            </a:pPr>
            <a:r>
              <a:rPr lang="en-US" altLang="en-US" sz="2000" dirty="0">
                <a:ea typeface="ＭＳ Ｐゴシック" pitchFamily="34" charset="-128"/>
              </a:rPr>
              <a:t>How has it been received since then?</a:t>
            </a:r>
          </a:p>
        </p:txBody>
      </p:sp>
    </p:spTree>
    <p:extLst>
      <p:ext uri="{BB962C8B-B14F-4D97-AF65-F5344CB8AC3E}">
        <p14:creationId xmlns:p14="http://schemas.microsoft.com/office/powerpoint/2010/main" val="883740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Barbour_6e_Figure 19.2.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1955801" y="0"/>
            <a:ext cx="8278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69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Judiciary</a:t>
            </a:r>
            <a:endParaRPr lang="en-US" dirty="0"/>
          </a:p>
        </p:txBody>
      </p:sp>
      <p:sp>
        <p:nvSpPr>
          <p:cNvPr id="3" name="Text Placeholder 2"/>
          <p:cNvSpPr>
            <a:spLocks noGrp="1"/>
          </p:cNvSpPr>
          <p:nvPr>
            <p:ph type="body" idx="1"/>
          </p:nvPr>
        </p:nvSpPr>
        <p:spPr/>
        <p:txBody>
          <a:bodyPr/>
          <a:lstStyle/>
          <a:p>
            <a:r>
              <a:rPr lang="en-US" sz="2800" dirty="0"/>
              <a:t>Limited Role in Foreign and Defense Policy</a:t>
            </a:r>
          </a:p>
          <a:p>
            <a:pPr lvl="1"/>
            <a:r>
              <a:rPr lang="en-US" sz="1800" dirty="0"/>
              <a:t>Why are the federal courts unwillingness to intervene in such topics?</a:t>
            </a:r>
          </a:p>
          <a:p>
            <a:pPr lvl="1"/>
            <a:r>
              <a:rPr lang="en-US" sz="1800" dirty="0"/>
              <a:t>When do the courts intervene?</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124201"/>
            <a:ext cx="6254750" cy="326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63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229600" cy="775229"/>
          </a:xfrm>
        </p:spPr>
        <p:txBody>
          <a:bodyPr>
            <a:noAutofit/>
          </a:bodyPr>
          <a:lstStyle/>
          <a:p>
            <a:r>
              <a:rPr lang="en-US" sz="3200" dirty="0"/>
              <a:t>Interest Groups and Political Parties</a:t>
            </a:r>
          </a:p>
        </p:txBody>
      </p:sp>
      <p:sp>
        <p:nvSpPr>
          <p:cNvPr id="3" name="Text Placeholder 2"/>
          <p:cNvSpPr>
            <a:spLocks noGrp="1"/>
          </p:cNvSpPr>
          <p:nvPr>
            <p:ph type="body" idx="1"/>
          </p:nvPr>
        </p:nvSpPr>
        <p:spPr>
          <a:xfrm>
            <a:off x="1981200" y="1219201"/>
            <a:ext cx="8229600" cy="4906963"/>
          </a:xfrm>
        </p:spPr>
        <p:txBody>
          <a:bodyPr/>
          <a:lstStyle/>
          <a:p>
            <a:r>
              <a:rPr lang="en-US" sz="2000" dirty="0"/>
              <a:t>Business Groups</a:t>
            </a:r>
          </a:p>
          <a:p>
            <a:pPr lvl="1"/>
            <a:r>
              <a:rPr lang="en-US" sz="1800" dirty="0"/>
              <a:t>Military-industrial complex</a:t>
            </a:r>
          </a:p>
          <a:p>
            <a:r>
              <a:rPr lang="en-US" sz="2000" dirty="0"/>
              <a:t>Ethnic Interest Groups</a:t>
            </a:r>
          </a:p>
          <a:p>
            <a:pPr lvl="1"/>
            <a:r>
              <a:rPr lang="en-US" sz="1800" dirty="0"/>
              <a:t>American-Israel Public Affairs Committees</a:t>
            </a:r>
          </a:p>
          <a:p>
            <a:pPr lvl="1"/>
            <a:r>
              <a:rPr lang="en-US" sz="1800" dirty="0"/>
              <a:t>Cuban-American National Foundation</a:t>
            </a:r>
          </a:p>
          <a:p>
            <a:r>
              <a:rPr lang="en-US" sz="2000" dirty="0"/>
              <a:t>Foreign Governments and Companies</a:t>
            </a:r>
          </a:p>
          <a:p>
            <a:pPr lvl="1"/>
            <a:r>
              <a:rPr lang="en-US" sz="1800" dirty="0"/>
              <a:t>Acquiring foreign aid, preventing hostile legislation</a:t>
            </a:r>
          </a:p>
          <a:p>
            <a:r>
              <a:rPr lang="en-US" sz="2000" dirty="0"/>
              <a:t>Ideological-Public Interest Groups</a:t>
            </a:r>
          </a:p>
          <a:p>
            <a:pPr lvl="1"/>
            <a:r>
              <a:rPr lang="en-US" sz="1800" dirty="0"/>
              <a:t>Think tanks, nongovernmental organizations</a:t>
            </a:r>
          </a:p>
          <a:p>
            <a:r>
              <a:rPr lang="en-US" sz="2000" dirty="0"/>
              <a:t>Disagreements along Party Lines</a:t>
            </a:r>
          </a:p>
          <a:p>
            <a:pPr lvl="1"/>
            <a:r>
              <a:rPr lang="en-US" sz="1800" dirty="0"/>
              <a:t>Republicans more assertive, unilateral</a:t>
            </a:r>
          </a:p>
          <a:p>
            <a:pPr lvl="1"/>
            <a:r>
              <a:rPr lang="en-US" sz="1800" dirty="0"/>
              <a:t>Democrats more inclined toward diplomacy, use of international institutions</a:t>
            </a:r>
          </a:p>
          <a:p>
            <a:pPr lvl="1"/>
            <a:endParaRPr lang="en-US" dirty="0" smtClean="0"/>
          </a:p>
          <a:p>
            <a:pPr marL="101600" indent="0">
              <a:buNone/>
            </a:pPr>
            <a:endParaRPr lang="en-US" dirty="0"/>
          </a:p>
        </p:txBody>
      </p:sp>
    </p:spTree>
    <p:extLst>
      <p:ext uri="{BB962C8B-B14F-4D97-AF65-F5344CB8AC3E}">
        <p14:creationId xmlns:p14="http://schemas.microsoft.com/office/powerpoint/2010/main" val="57755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Foreign Policy: </a:t>
            </a:r>
            <a:br>
              <a:rPr lang="en-US" dirty="0" smtClean="0"/>
            </a:br>
            <a:r>
              <a:rPr lang="en-US" dirty="0" smtClean="0"/>
              <a:t>Contemporary Challenges</a:t>
            </a:r>
            <a:endParaRPr lang="en-US" dirty="0"/>
          </a:p>
        </p:txBody>
      </p:sp>
      <p:sp>
        <p:nvSpPr>
          <p:cNvPr id="3" name="Text Placeholder 2"/>
          <p:cNvSpPr>
            <a:spLocks noGrp="1"/>
          </p:cNvSpPr>
          <p:nvPr>
            <p:ph type="subTitle" idx="1"/>
          </p:nvPr>
        </p:nvSpPr>
        <p:spPr/>
        <p:txBody>
          <a:bodyPr/>
          <a:lstStyle/>
          <a:p>
            <a:r>
              <a:rPr lang="en-US" dirty="0" smtClean="0"/>
              <a:t>The International Context</a:t>
            </a:r>
          </a:p>
          <a:p>
            <a:r>
              <a:rPr lang="en-US" dirty="0" smtClean="0"/>
              <a:t>Trade</a:t>
            </a:r>
          </a:p>
          <a:p>
            <a:r>
              <a:rPr lang="en-US" dirty="0" smtClean="0"/>
              <a:t>Terrorism</a:t>
            </a:r>
          </a:p>
          <a:p>
            <a:r>
              <a:rPr lang="en-US" dirty="0" smtClean="0"/>
              <a:t>Nuclear Weapons</a:t>
            </a:r>
          </a:p>
          <a:p>
            <a:r>
              <a:rPr lang="en-US" dirty="0" smtClean="0"/>
              <a:t>Global Climate Change</a:t>
            </a:r>
            <a:endParaRPr lang="en-US" dirty="0"/>
          </a:p>
        </p:txBody>
      </p:sp>
    </p:spTree>
    <p:extLst>
      <p:ext uri="{BB962C8B-B14F-4D97-AF65-F5344CB8AC3E}">
        <p14:creationId xmlns:p14="http://schemas.microsoft.com/office/powerpoint/2010/main" val="188977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Text Placeholder 2"/>
          <p:cNvSpPr>
            <a:spLocks noGrp="1"/>
          </p:cNvSpPr>
          <p:nvPr>
            <p:ph type="body" idx="1"/>
          </p:nvPr>
        </p:nvSpPr>
        <p:spPr/>
        <p:txBody>
          <a:bodyPr/>
          <a:lstStyle/>
          <a:p>
            <a:r>
              <a:rPr lang="en-US" dirty="0" smtClean="0"/>
              <a:t>Types of Trade Policy</a:t>
            </a:r>
          </a:p>
          <a:p>
            <a:pPr lvl="1"/>
            <a:r>
              <a:rPr lang="en-US" dirty="0" smtClean="0"/>
              <a:t>Protectionism</a:t>
            </a:r>
          </a:p>
          <a:p>
            <a:pPr lvl="1"/>
            <a:r>
              <a:rPr lang="en-US" dirty="0" smtClean="0"/>
              <a:t>Strategic trade policy</a:t>
            </a:r>
          </a:p>
          <a:p>
            <a:pPr lvl="1"/>
            <a:r>
              <a:rPr lang="en-US" dirty="0" smtClean="0"/>
              <a:t>Free trade system</a:t>
            </a:r>
          </a:p>
          <a:p>
            <a:r>
              <a:rPr lang="en-US" dirty="0" smtClean="0"/>
              <a:t>Making Trade Policy</a:t>
            </a:r>
          </a:p>
          <a:p>
            <a:pPr lvl="1"/>
            <a:r>
              <a:rPr lang="en-US" dirty="0" smtClean="0"/>
              <a:t>Bilateral agreements</a:t>
            </a:r>
          </a:p>
          <a:p>
            <a:pPr lvl="1"/>
            <a:r>
              <a:rPr lang="en-US" dirty="0" smtClean="0"/>
              <a:t>Regional trade agreements</a:t>
            </a:r>
          </a:p>
          <a:p>
            <a:pPr lvl="2"/>
            <a:r>
              <a:rPr lang="en-US" dirty="0" smtClean="0"/>
              <a:t>NAFTA</a:t>
            </a:r>
          </a:p>
          <a:p>
            <a:pPr lvl="2"/>
            <a:r>
              <a:rPr lang="en-US" dirty="0" smtClean="0"/>
              <a:t>Trans-Pacific Partnership</a:t>
            </a:r>
          </a:p>
          <a:p>
            <a:pPr lvl="1"/>
            <a:r>
              <a:rPr lang="en-US" dirty="0" smtClean="0"/>
              <a:t>Global free-trade system</a:t>
            </a:r>
          </a:p>
        </p:txBody>
      </p:sp>
    </p:spTree>
    <p:extLst>
      <p:ext uri="{BB962C8B-B14F-4D97-AF65-F5344CB8AC3E}">
        <p14:creationId xmlns:p14="http://schemas.microsoft.com/office/powerpoint/2010/main" val="110107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16.2 What Are the Major Markets for U.S. Exports?</a:t>
            </a:r>
            <a:endParaRPr lang="en-US" dirty="0"/>
          </a:p>
        </p:txBody>
      </p:sp>
      <p:pic>
        <p:nvPicPr>
          <p:cNvPr id="4" name="Picture 3" descr="The bar graph shows major markets for U.S. exports. X-axis shows exports in billions of dollars ranging from $0 to $300 in increments of 20. Y-axis shows list of the trading partners. All values are approximate:                     &#10;• Canada - $280&#10;• Mexico -$238&#10;• China - $118&#10;• Japan - $62&#10;• United Kingdom - $55&#10;• Germany - $50&#10;• South Korea - $44&#10;• Hong Kong - $41&#10;• Netherlands- $40&#10;• Belgium - $33&#10;• France - $30&#10;• Singapore -$29&#10;• Taiwan -$28&#10;• Australia -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447" y="1752600"/>
            <a:ext cx="5679106" cy="3767328"/>
          </a:xfrm>
          <a:prstGeom prst="rect">
            <a:avLst/>
          </a:prstGeom>
        </p:spPr>
      </p:pic>
      <p:sp>
        <p:nvSpPr>
          <p:cNvPr id="3" name="Text Placeholder 2"/>
          <p:cNvSpPr>
            <a:spLocks noGrp="1"/>
          </p:cNvSpPr>
          <p:nvPr>
            <p:ph type="body" idx="1"/>
          </p:nvPr>
        </p:nvSpPr>
        <p:spPr/>
        <p:txBody>
          <a:bodyPr/>
          <a:lstStyle/>
          <a:p>
            <a:r>
              <a:rPr lang="en-US" b="0" dirty="0"/>
              <a:t>Source: U.S. Census Bureau, Foreign Trade Statistics.</a:t>
            </a:r>
            <a:endParaRPr lang="en-US" dirty="0"/>
          </a:p>
        </p:txBody>
      </p:sp>
    </p:spTree>
    <p:extLst>
      <p:ext uri="{BB962C8B-B14F-4D97-AF65-F5344CB8AC3E}">
        <p14:creationId xmlns:p14="http://schemas.microsoft.com/office/powerpoint/2010/main" val="190631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Terrorism</a:t>
            </a:r>
            <a:endParaRPr lang="en-US" dirty="0"/>
          </a:p>
        </p:txBody>
      </p:sp>
      <p:sp>
        <p:nvSpPr>
          <p:cNvPr id="3" name="Text Placeholder 2"/>
          <p:cNvSpPr>
            <a:spLocks noGrp="1"/>
          </p:cNvSpPr>
          <p:nvPr>
            <p:ph type="body" idx="1"/>
          </p:nvPr>
        </p:nvSpPr>
        <p:spPr/>
        <p:txBody>
          <a:bodyPr/>
          <a:lstStyle/>
          <a:p>
            <a:r>
              <a:rPr lang="en-US" dirty="0" smtClean="0">
                <a:hlinkClick r:id="rId3"/>
              </a:rPr>
              <a:t>Terrorism </a:t>
            </a:r>
            <a:r>
              <a:rPr lang="en-US" dirty="0" smtClean="0"/>
              <a:t>against the United States</a:t>
            </a:r>
          </a:p>
          <a:p>
            <a:pPr lvl="1"/>
            <a:r>
              <a:rPr lang="en-US" dirty="0" smtClean="0"/>
              <a:t>Steady flow of assaults since 9/11</a:t>
            </a:r>
          </a:p>
          <a:p>
            <a:pPr lvl="2"/>
            <a:r>
              <a:rPr lang="en-US" dirty="0" smtClean="0"/>
              <a:t>Fort Hood, 2009</a:t>
            </a:r>
          </a:p>
          <a:p>
            <a:pPr lvl="2"/>
            <a:r>
              <a:rPr lang="en-US" dirty="0" smtClean="0"/>
              <a:t>Boston Marathon bombing, 2013</a:t>
            </a:r>
          </a:p>
          <a:p>
            <a:pPr lvl="2"/>
            <a:r>
              <a:rPr lang="en-US" dirty="0" smtClean="0"/>
              <a:t>San Bernardino, CA, shooting 2015</a:t>
            </a:r>
          </a:p>
          <a:p>
            <a:r>
              <a:rPr lang="en-US" dirty="0"/>
              <a:t>The New Face of Terrorism</a:t>
            </a:r>
          </a:p>
          <a:p>
            <a:pPr lvl="1"/>
            <a:r>
              <a:rPr lang="en-US" dirty="0"/>
              <a:t>How Does ISIS Challenge the Civilized World?</a:t>
            </a:r>
          </a:p>
          <a:p>
            <a:r>
              <a:rPr lang="en-US" dirty="0" smtClean="0"/>
              <a:t>Combating Terrorism?</a:t>
            </a:r>
          </a:p>
          <a:p>
            <a:pPr lvl="1"/>
            <a:r>
              <a:rPr lang="en-US" dirty="0" smtClean="0"/>
              <a:t>Diplomacy</a:t>
            </a:r>
          </a:p>
          <a:p>
            <a:pPr lvl="1"/>
            <a:r>
              <a:rPr lang="en-US" dirty="0" smtClean="0"/>
              <a:t>Military power</a:t>
            </a:r>
          </a:p>
          <a:p>
            <a:pPr lvl="1"/>
            <a:r>
              <a:rPr lang="en-US" dirty="0" smtClean="0"/>
              <a:t>Economic power</a:t>
            </a:r>
            <a:endParaRPr lang="en-US" dirty="0"/>
          </a:p>
        </p:txBody>
      </p:sp>
    </p:spTree>
    <p:extLst>
      <p:ext uri="{BB962C8B-B14F-4D97-AF65-F5344CB8AC3E}">
        <p14:creationId xmlns:p14="http://schemas.microsoft.com/office/powerpoint/2010/main" val="311804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Text Placeholder 2"/>
          <p:cNvSpPr>
            <a:spLocks noGrp="1"/>
          </p:cNvSpPr>
          <p:nvPr>
            <p:ph type="body" idx="1"/>
          </p:nvPr>
        </p:nvSpPr>
        <p:spPr/>
        <p:txBody>
          <a:bodyPr/>
          <a:lstStyle/>
          <a:p>
            <a:r>
              <a:rPr lang="en-US" dirty="0" smtClean="0"/>
              <a:t>Foreign Policy Powers </a:t>
            </a:r>
          </a:p>
          <a:p>
            <a:pPr lvl="1"/>
            <a:r>
              <a:rPr lang="en-US" dirty="0"/>
              <a:t>G</a:t>
            </a:r>
            <a:r>
              <a:rPr lang="en-US" dirty="0" smtClean="0"/>
              <a:t>ranted to the national government</a:t>
            </a:r>
          </a:p>
          <a:p>
            <a:pPr lvl="1"/>
            <a:r>
              <a:rPr lang="en-US" dirty="0" smtClean="0"/>
              <a:t>Divided between the president and Congress</a:t>
            </a:r>
          </a:p>
          <a:p>
            <a:r>
              <a:rPr lang="en-US" dirty="0" smtClean="0"/>
              <a:t>Presidential Powers</a:t>
            </a:r>
          </a:p>
          <a:p>
            <a:pPr lvl="1"/>
            <a:r>
              <a:rPr lang="en-US" dirty="0" smtClean="0"/>
              <a:t>Commander in chief</a:t>
            </a:r>
          </a:p>
          <a:p>
            <a:pPr lvl="1"/>
            <a:r>
              <a:rPr lang="en-US" dirty="0" smtClean="0"/>
              <a:t>Appoints ambassadors, subject to Senate approval</a:t>
            </a:r>
          </a:p>
          <a:p>
            <a:r>
              <a:rPr lang="en-US" dirty="0" smtClean="0"/>
              <a:t>Congressional Powers</a:t>
            </a:r>
          </a:p>
          <a:p>
            <a:pPr lvl="1"/>
            <a:r>
              <a:rPr lang="en-US" dirty="0" smtClean="0"/>
              <a:t>Funds military</a:t>
            </a:r>
          </a:p>
          <a:p>
            <a:pPr lvl="1"/>
            <a:r>
              <a:rPr lang="en-US" dirty="0" smtClean="0"/>
              <a:t>Declares war</a:t>
            </a:r>
          </a:p>
          <a:p>
            <a:pPr marL="101600" indent="0">
              <a:buNone/>
            </a:pPr>
            <a:endParaRPr lang="en-US" dirty="0"/>
          </a:p>
        </p:txBody>
      </p:sp>
    </p:spTree>
    <p:extLst>
      <p:ext uri="{BB962C8B-B14F-4D97-AF65-F5344CB8AC3E}">
        <p14:creationId xmlns:p14="http://schemas.microsoft.com/office/powerpoint/2010/main" val="3436085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600" dirty="0">
                <a:ea typeface="ＭＳ Ｐゴシック" pitchFamily="34" charset="-128"/>
              </a:rPr>
              <a:t>Combating terrorism</a:t>
            </a:r>
          </a:p>
        </p:txBody>
      </p:sp>
      <p:sp>
        <p:nvSpPr>
          <p:cNvPr id="30723" name="Rectangle 3"/>
          <p:cNvSpPr>
            <a:spLocks noGrp="1" noChangeArrowheads="1"/>
          </p:cNvSpPr>
          <p:nvPr>
            <p:ph idx="1"/>
          </p:nvPr>
        </p:nvSpPr>
        <p:spPr/>
        <p:txBody>
          <a:bodyPr/>
          <a:lstStyle/>
          <a:p>
            <a:pPr eaLnBrk="1" hangingPunct="1"/>
            <a:r>
              <a:rPr lang="en-US" altLang="en-US" sz="2800">
                <a:ea typeface="ＭＳ Ｐゴシック" pitchFamily="34" charset="-128"/>
              </a:rPr>
              <a:t>Antiterrorism measures</a:t>
            </a:r>
          </a:p>
          <a:p>
            <a:pPr lvl="1" eaLnBrk="1" hangingPunct="1"/>
            <a:r>
              <a:rPr lang="en-US" altLang="en-US" sz="2400">
                <a:ea typeface="ＭＳ Ｐゴシック" pitchFamily="34" charset="-128"/>
              </a:rPr>
              <a:t>Meant to defend us against a terror attack</a:t>
            </a:r>
          </a:p>
          <a:p>
            <a:pPr lvl="1" eaLnBrk="1" hangingPunct="1"/>
            <a:r>
              <a:rPr lang="en-US" altLang="en-US" sz="2400">
                <a:ea typeface="ＭＳ Ｐゴシック" pitchFamily="34" charset="-128"/>
              </a:rPr>
              <a:t>E.g., metal detectors, full body scanners</a:t>
            </a:r>
          </a:p>
          <a:p>
            <a:pPr lvl="1" eaLnBrk="1" hangingPunct="1"/>
            <a:r>
              <a:rPr lang="en-US" altLang="en-US" sz="2400">
                <a:ea typeface="ＭＳ Ｐゴシック" pitchFamily="34" charset="-128"/>
              </a:rPr>
              <a:t>Control access to violence, especially access to weapons of mass destruction</a:t>
            </a:r>
          </a:p>
          <a:p>
            <a:pPr eaLnBrk="1" hangingPunct="1"/>
            <a:r>
              <a:rPr lang="en-US" altLang="en-US" sz="2800">
                <a:ea typeface="ＭＳ Ｐゴシック" pitchFamily="34" charset="-128"/>
              </a:rPr>
              <a:t>Counterterrorism measures</a:t>
            </a:r>
          </a:p>
          <a:p>
            <a:pPr lvl="1" eaLnBrk="1" hangingPunct="1"/>
            <a:r>
              <a:rPr lang="en-US" altLang="en-US" sz="2400">
                <a:ea typeface="ＭＳ Ｐゴシック" pitchFamily="34" charset="-128"/>
              </a:rPr>
              <a:t>Meant to stop the terrorists before they attack</a:t>
            </a:r>
          </a:p>
          <a:p>
            <a:pPr lvl="1" eaLnBrk="1" hangingPunct="1"/>
            <a:r>
              <a:rPr lang="en-US" altLang="en-US" sz="2400">
                <a:ea typeface="ＭＳ Ｐゴシック" pitchFamily="34" charset="-128"/>
              </a:rPr>
              <a:t>E.g., electronic surveillance, following money flows</a:t>
            </a:r>
          </a:p>
          <a:p>
            <a:pPr eaLnBrk="1" hangingPunct="1">
              <a:buFontTx/>
              <a:buNone/>
            </a:pPr>
            <a:endParaRPr lang="en-US" altLang="en-US">
              <a:ea typeface="ＭＳ Ｐゴシック" pitchFamily="34" charset="-128"/>
            </a:endParaRPr>
          </a:p>
        </p:txBody>
      </p:sp>
    </p:spTree>
    <p:extLst>
      <p:ext uri="{BB962C8B-B14F-4D97-AF65-F5344CB8AC3E}">
        <p14:creationId xmlns:p14="http://schemas.microsoft.com/office/powerpoint/2010/main" val="2113506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Weapons</a:t>
            </a:r>
            <a:endParaRPr lang="en-US" dirty="0"/>
          </a:p>
        </p:txBody>
      </p:sp>
      <p:sp>
        <p:nvSpPr>
          <p:cNvPr id="3" name="Text Placeholder 2"/>
          <p:cNvSpPr>
            <a:spLocks noGrp="1"/>
          </p:cNvSpPr>
          <p:nvPr>
            <p:ph type="body" idx="1"/>
          </p:nvPr>
        </p:nvSpPr>
        <p:spPr/>
        <p:txBody>
          <a:bodyPr/>
          <a:lstStyle/>
          <a:p>
            <a:r>
              <a:rPr lang="en-US" dirty="0" smtClean="0"/>
              <a:t>Disarmament</a:t>
            </a:r>
          </a:p>
          <a:p>
            <a:pPr lvl="1"/>
            <a:r>
              <a:rPr lang="en-US" dirty="0" smtClean="0"/>
              <a:t>Eliminating nuclear weapons</a:t>
            </a:r>
          </a:p>
          <a:p>
            <a:pPr lvl="1"/>
            <a:r>
              <a:rPr lang="en-US" dirty="0" smtClean="0"/>
              <a:t>Slim prospects </a:t>
            </a:r>
          </a:p>
          <a:p>
            <a:r>
              <a:rPr lang="en-US" dirty="0" smtClean="0"/>
              <a:t>Arms Control</a:t>
            </a:r>
          </a:p>
          <a:p>
            <a:pPr lvl="1"/>
            <a:r>
              <a:rPr lang="en-US" dirty="0" smtClean="0"/>
              <a:t>Decreasing the number and types of weapons </a:t>
            </a:r>
          </a:p>
          <a:p>
            <a:r>
              <a:rPr lang="en-US" dirty="0" smtClean="0"/>
              <a:t>Defense</a:t>
            </a:r>
          </a:p>
          <a:p>
            <a:pPr lvl="1"/>
            <a:r>
              <a:rPr lang="en-US" dirty="0" smtClean="0"/>
              <a:t>Increasing capacity to block or intercept attacks</a:t>
            </a:r>
          </a:p>
          <a:p>
            <a:r>
              <a:rPr lang="en-US" dirty="0" err="1" smtClean="0"/>
              <a:t>Counterproliferation</a:t>
            </a:r>
            <a:endParaRPr lang="en-US" dirty="0" smtClean="0"/>
          </a:p>
          <a:p>
            <a:pPr lvl="1"/>
            <a:r>
              <a:rPr lang="en-US" dirty="0" smtClean="0"/>
              <a:t>Using preemptive military action against threats</a:t>
            </a:r>
            <a:endParaRPr lang="en-US" dirty="0"/>
          </a:p>
        </p:txBody>
      </p:sp>
    </p:spTree>
    <p:extLst>
      <p:ext uri="{BB962C8B-B14F-4D97-AF65-F5344CB8AC3E}">
        <p14:creationId xmlns:p14="http://schemas.microsoft.com/office/powerpoint/2010/main" val="2372144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dirty="0"/>
              <a:t>Emerging Challenges</a:t>
            </a:r>
          </a:p>
        </p:txBody>
      </p:sp>
      <p:sp>
        <p:nvSpPr>
          <p:cNvPr id="3" name="Text Placeholder 2"/>
          <p:cNvSpPr>
            <a:spLocks noGrp="1"/>
          </p:cNvSpPr>
          <p:nvPr>
            <p:ph type="subTitle" idx="1"/>
          </p:nvPr>
        </p:nvSpPr>
        <p:spPr/>
        <p:txBody>
          <a:bodyPr/>
          <a:lstStyle/>
          <a:p>
            <a:r>
              <a:rPr lang="en-US" dirty="0" smtClean="0"/>
              <a:t>China, Russia, Europe and the Middle East</a:t>
            </a:r>
          </a:p>
          <a:p>
            <a:endParaRPr lang="en-US" dirty="0"/>
          </a:p>
        </p:txBody>
      </p:sp>
    </p:spTree>
    <p:extLst>
      <p:ext uri="{BB962C8B-B14F-4D97-AF65-F5344CB8AC3E}">
        <p14:creationId xmlns:p14="http://schemas.microsoft.com/office/powerpoint/2010/main" val="2933185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Text Placeholder 2"/>
          <p:cNvSpPr>
            <a:spLocks noGrp="1"/>
          </p:cNvSpPr>
          <p:nvPr>
            <p:ph type="body" idx="1"/>
          </p:nvPr>
        </p:nvSpPr>
        <p:spPr/>
        <p:txBody>
          <a:bodyPr/>
          <a:lstStyle/>
          <a:p>
            <a:r>
              <a:rPr lang="en-US" dirty="0" smtClean="0"/>
              <a:t>Both a Challenger and </a:t>
            </a:r>
            <a:br>
              <a:rPr lang="en-US" dirty="0" smtClean="0"/>
            </a:br>
            <a:r>
              <a:rPr lang="en-US" dirty="0" smtClean="0"/>
              <a:t>Logical Partner</a:t>
            </a:r>
          </a:p>
          <a:p>
            <a:pPr lvl="1"/>
            <a:r>
              <a:rPr lang="en-US" dirty="0" smtClean="0"/>
              <a:t>China depends on the U.S. market.</a:t>
            </a:r>
          </a:p>
          <a:p>
            <a:pPr lvl="1"/>
            <a:r>
              <a:rPr lang="en-US" dirty="0" smtClean="0"/>
              <a:t>U.S. borrows heavily from China.</a:t>
            </a:r>
          </a:p>
          <a:p>
            <a:r>
              <a:rPr lang="en-US" dirty="0" smtClean="0"/>
              <a:t>China Is Modernizing </a:t>
            </a:r>
            <a:br>
              <a:rPr lang="en-US" dirty="0" smtClean="0"/>
            </a:br>
            <a:r>
              <a:rPr lang="en-US" dirty="0" smtClean="0"/>
              <a:t>Its Military Capabilities</a:t>
            </a:r>
          </a:p>
          <a:p>
            <a:pPr lvl="1"/>
            <a:r>
              <a:rPr lang="en-US" dirty="0" smtClean="0"/>
              <a:t>Artificial islands in the South </a:t>
            </a:r>
            <a:br>
              <a:rPr lang="en-US" dirty="0" smtClean="0"/>
            </a:br>
            <a:r>
              <a:rPr lang="en-US" dirty="0" smtClean="0"/>
              <a:t>China Sea</a:t>
            </a:r>
          </a:p>
          <a:p>
            <a:pPr lvl="1"/>
            <a:r>
              <a:rPr lang="en-US" dirty="0" smtClean="0"/>
              <a:t>U.S. response: deploying more</a:t>
            </a:r>
            <a:br>
              <a:rPr lang="en-US" dirty="0" smtClean="0"/>
            </a:br>
            <a:r>
              <a:rPr lang="en-US" dirty="0" smtClean="0"/>
              <a:t>military forces to the Pacific</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4009390" cy="383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461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a:t>
            </a:r>
            <a:endParaRPr lang="en-US" dirty="0"/>
          </a:p>
        </p:txBody>
      </p:sp>
      <p:sp>
        <p:nvSpPr>
          <p:cNvPr id="3" name="Text Placeholder 2"/>
          <p:cNvSpPr>
            <a:spLocks noGrp="1"/>
          </p:cNvSpPr>
          <p:nvPr>
            <p:ph type="body" idx="1"/>
          </p:nvPr>
        </p:nvSpPr>
        <p:spPr/>
        <p:txBody>
          <a:bodyPr/>
          <a:lstStyle/>
          <a:p>
            <a:r>
              <a:rPr lang="en-US" dirty="0" smtClean="0"/>
              <a:t>President Vladimir Putin’s Consolidation </a:t>
            </a:r>
            <a:br>
              <a:rPr lang="en-US" dirty="0" smtClean="0"/>
            </a:br>
            <a:r>
              <a:rPr lang="en-US" dirty="0" smtClean="0"/>
              <a:t>of Power</a:t>
            </a:r>
          </a:p>
          <a:p>
            <a:pPr lvl="1"/>
            <a:r>
              <a:rPr lang="en-US" dirty="0" smtClean="0"/>
              <a:t>Control of Russian media</a:t>
            </a:r>
          </a:p>
          <a:p>
            <a:pPr lvl="1"/>
            <a:r>
              <a:rPr lang="en-US" dirty="0" smtClean="0"/>
              <a:t>Repression of political dissent</a:t>
            </a:r>
          </a:p>
          <a:p>
            <a:pPr lvl="1"/>
            <a:r>
              <a:rPr lang="en-US" dirty="0" smtClean="0"/>
              <a:t>Use of military</a:t>
            </a:r>
          </a:p>
          <a:p>
            <a:pPr lvl="2"/>
            <a:r>
              <a:rPr lang="en-US" dirty="0" smtClean="0"/>
              <a:t>Invasions of Georgia, Ukraine</a:t>
            </a:r>
          </a:p>
          <a:p>
            <a:pPr lvl="2"/>
            <a:r>
              <a:rPr lang="en-US" dirty="0" smtClean="0"/>
              <a:t>Intervention in Syria</a:t>
            </a:r>
          </a:p>
          <a:p>
            <a:r>
              <a:rPr lang="en-US" dirty="0" smtClean="0"/>
              <a:t>US Election, 2016</a:t>
            </a:r>
            <a:r>
              <a:rPr lang="en-US" dirty="0"/>
              <a:t>?</a:t>
            </a:r>
            <a:endParaRPr lang="en-US" dirty="0" smtClean="0"/>
          </a:p>
          <a:p>
            <a:r>
              <a:rPr lang="en-US" dirty="0" smtClean="0"/>
              <a:t>Russian Election, 2018</a:t>
            </a:r>
          </a:p>
          <a:p>
            <a:pPr marL="1016000" lvl="2"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4191000" cy="401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69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t>
            </a:r>
            <a:endParaRPr lang="en-US" dirty="0"/>
          </a:p>
        </p:txBody>
      </p:sp>
      <p:sp>
        <p:nvSpPr>
          <p:cNvPr id="3" name="Text Placeholder 2"/>
          <p:cNvSpPr>
            <a:spLocks noGrp="1"/>
          </p:cNvSpPr>
          <p:nvPr>
            <p:ph type="body" idx="1"/>
          </p:nvPr>
        </p:nvSpPr>
        <p:spPr>
          <a:xfrm>
            <a:off x="1943100" y="1295401"/>
            <a:ext cx="8229600" cy="4525963"/>
          </a:xfrm>
        </p:spPr>
        <p:txBody>
          <a:bodyPr/>
          <a:lstStyle/>
          <a:p>
            <a:r>
              <a:rPr lang="en-US" sz="2800" dirty="0"/>
              <a:t>European Union</a:t>
            </a:r>
          </a:p>
          <a:p>
            <a:pPr lvl="1"/>
            <a:r>
              <a:rPr lang="en-US" sz="1800" dirty="0"/>
              <a:t>Twenty-eight member nations</a:t>
            </a:r>
          </a:p>
          <a:p>
            <a:pPr lvl="1"/>
            <a:r>
              <a:rPr lang="en-US" sz="1800" dirty="0"/>
              <a:t>Promotes cooperation rather than conflict</a:t>
            </a:r>
          </a:p>
          <a:p>
            <a:pPr lvl="1"/>
            <a:r>
              <a:rPr lang="en-US" sz="1800" dirty="0"/>
              <a:t>Severe challenges</a:t>
            </a:r>
          </a:p>
          <a:p>
            <a:pPr lvl="2"/>
            <a:r>
              <a:rPr lang="en-US" sz="1800" dirty="0"/>
              <a:t>Several countries at risk of default on loans</a:t>
            </a:r>
          </a:p>
          <a:p>
            <a:pPr lvl="2"/>
            <a:r>
              <a:rPr lang="en-US" sz="1800" dirty="0"/>
              <a:t>Massive inflows of refugees from Syria, Iraq, and other conflict zones</a:t>
            </a:r>
          </a:p>
          <a:p>
            <a:pPr lvl="2"/>
            <a:r>
              <a:rPr lang="en-US" sz="1800" dirty="0"/>
              <a:t>Terrorist attacks</a:t>
            </a:r>
          </a:p>
          <a:p>
            <a:pPr lvl="2"/>
            <a:r>
              <a:rPr lang="en-US" sz="1800" dirty="0"/>
              <a:t>U.K. withdrawal</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3860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623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0582"/>
            <a:ext cx="6705600" cy="615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8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838200"/>
            <a:ext cx="819225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923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type="body" idx="1"/>
          </p:nvPr>
        </p:nvSpPr>
        <p:spPr/>
        <p:txBody>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292805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Barbour_6e_Table 19.1.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1962151" y="0"/>
            <a:ext cx="8266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0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type="body" idx="1"/>
          </p:nvPr>
        </p:nvSpPr>
        <p:spPr/>
        <p:txBody>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1348350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Barbour_6e_Figure 19.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442914"/>
            <a:ext cx="91440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58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838200"/>
          </a:xfrm>
        </p:spPr>
        <p:txBody>
          <a:bodyPr/>
          <a:lstStyle/>
          <a:p>
            <a:r>
              <a:rPr lang="en-US" dirty="0" smtClean="0"/>
              <a:t>Congress</a:t>
            </a:r>
            <a:endParaRPr lang="en-US" dirty="0"/>
          </a:p>
        </p:txBody>
      </p:sp>
      <p:sp>
        <p:nvSpPr>
          <p:cNvPr id="3" name="Text Placeholder 2"/>
          <p:cNvSpPr>
            <a:spLocks noGrp="1"/>
          </p:cNvSpPr>
          <p:nvPr>
            <p:ph type="body" idx="1"/>
          </p:nvPr>
        </p:nvSpPr>
        <p:spPr>
          <a:xfrm>
            <a:off x="1981200" y="1371601"/>
            <a:ext cx="8229600" cy="4754563"/>
          </a:xfrm>
        </p:spPr>
        <p:txBody>
          <a:bodyPr/>
          <a:lstStyle/>
          <a:p>
            <a:r>
              <a:rPr lang="en-US" sz="2000" dirty="0"/>
              <a:t>Oversight</a:t>
            </a:r>
          </a:p>
          <a:p>
            <a:pPr lvl="1"/>
            <a:r>
              <a:rPr lang="en-US" dirty="0" smtClean="0"/>
              <a:t>Hearings to monitor agency actions</a:t>
            </a:r>
          </a:p>
          <a:p>
            <a:pPr lvl="1"/>
            <a:r>
              <a:rPr lang="en-US" dirty="0" smtClean="0"/>
              <a:t>“Fact-finding” missions abroad</a:t>
            </a:r>
          </a:p>
          <a:p>
            <a:r>
              <a:rPr lang="en-US" sz="2000" dirty="0"/>
              <a:t>Treaties and Executive Agreements</a:t>
            </a:r>
          </a:p>
          <a:p>
            <a:pPr lvl="1"/>
            <a:r>
              <a:rPr lang="en-US" dirty="0" smtClean="0"/>
              <a:t>Treaties require Senate approval, while executive agreements do not.</a:t>
            </a:r>
          </a:p>
          <a:p>
            <a:r>
              <a:rPr lang="en-US" sz="2000" dirty="0"/>
              <a:t>Appointments and Appropriations</a:t>
            </a:r>
          </a:p>
          <a:p>
            <a:pPr lvl="1"/>
            <a:r>
              <a:rPr lang="en-US" dirty="0"/>
              <a:t>Senate responsible for approving or rejecting presidential appointments</a:t>
            </a:r>
          </a:p>
          <a:p>
            <a:pPr lvl="1"/>
            <a:r>
              <a:rPr lang="en-US" dirty="0"/>
              <a:t>Can cut funding for military action</a:t>
            </a:r>
          </a:p>
          <a:p>
            <a:r>
              <a:rPr lang="en-US" sz="2000" dirty="0"/>
              <a:t>War Powers</a:t>
            </a:r>
          </a:p>
          <a:p>
            <a:pPr lvl="1"/>
            <a:r>
              <a:rPr lang="en-US" dirty="0"/>
              <a:t>War Powers Resolution</a:t>
            </a:r>
          </a:p>
          <a:p>
            <a:pPr lvl="2"/>
            <a:r>
              <a:rPr lang="en-US" dirty="0"/>
              <a:t>President reports to Congress within </a:t>
            </a:r>
            <a:r>
              <a:rPr lang="en-US" dirty="0" smtClean="0"/>
              <a:t>forty-eight hours.</a:t>
            </a:r>
            <a:endParaRPr lang="en-US" dirty="0"/>
          </a:p>
          <a:p>
            <a:pPr lvl="2"/>
            <a:r>
              <a:rPr lang="en-US" dirty="0"/>
              <a:t>Ineffective restraint on presidential power</a:t>
            </a:r>
          </a:p>
          <a:p>
            <a:pPr lvl="1"/>
            <a:endParaRPr lang="en-US" dirty="0" smtClean="0"/>
          </a:p>
        </p:txBody>
      </p:sp>
    </p:spTree>
    <p:extLst>
      <p:ext uri="{BB962C8B-B14F-4D97-AF65-F5344CB8AC3E}">
        <p14:creationId xmlns:p14="http://schemas.microsoft.com/office/powerpoint/2010/main" val="918121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2955</Words>
  <Application>Microsoft Office PowerPoint</Application>
  <PresentationFormat>Widescreen</PresentationFormat>
  <Paragraphs>245</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Noto Sans Symbols</vt:lpstr>
      <vt:lpstr>Times New Roman</vt:lpstr>
      <vt:lpstr>Verdana</vt:lpstr>
      <vt:lpstr>508 Lecture</vt:lpstr>
      <vt:lpstr>Who Makes Foreign Policy?</vt:lpstr>
      <vt:lpstr>The Constitution</vt:lpstr>
      <vt:lpstr>PowerPoint Presentation</vt:lpstr>
      <vt:lpstr>PowerPoint Presentation</vt:lpstr>
      <vt:lpstr>The Executive Branch</vt:lpstr>
      <vt:lpstr>PowerPoint Presentation</vt:lpstr>
      <vt:lpstr>The Executive Branch</vt:lpstr>
      <vt:lpstr>PowerPoint Presentation</vt:lpstr>
      <vt:lpstr>Congress</vt:lpstr>
      <vt:lpstr>How Has Defense Spending Changed Over Time?</vt:lpstr>
      <vt:lpstr>Congress</vt:lpstr>
      <vt:lpstr>War Powers Act</vt:lpstr>
      <vt:lpstr>PowerPoint Presentation</vt:lpstr>
      <vt:lpstr>The Judiciary</vt:lpstr>
      <vt:lpstr>Interest Groups and Political Parties</vt:lpstr>
      <vt:lpstr>Foreign Policy:  Contemporary Challenges</vt:lpstr>
      <vt:lpstr>Trade</vt:lpstr>
      <vt:lpstr>Figure 16.2 What Are the Major Markets for U.S. Exports?</vt:lpstr>
      <vt:lpstr>Terrorism</vt:lpstr>
      <vt:lpstr>Combating terrorism</vt:lpstr>
      <vt:lpstr>Nuclear Weapons</vt:lpstr>
      <vt:lpstr>Emerging Challenges</vt:lpstr>
      <vt:lpstr>China</vt:lpstr>
      <vt:lpstr>Russia</vt:lpstr>
      <vt:lpstr>Europe</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Makes Foreign Policy?</dc:title>
  <dc:creator>Brian McDonald</dc:creator>
  <cp:lastModifiedBy>Brian O'Keefe</cp:lastModifiedBy>
  <cp:revision>1</cp:revision>
  <dcterms:created xsi:type="dcterms:W3CDTF">2020-04-04T03:36:50Z</dcterms:created>
  <dcterms:modified xsi:type="dcterms:W3CDTF">2020-04-07T14:40:57Z</dcterms:modified>
</cp:coreProperties>
</file>