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7"/>
  </p:notesMasterIdLst>
  <p:sldIdLst>
    <p:sldId id="353" r:id="rId2"/>
    <p:sldId id="397" r:id="rId3"/>
    <p:sldId id="419" r:id="rId4"/>
    <p:sldId id="420" r:id="rId5"/>
    <p:sldId id="395" r:id="rId6"/>
    <p:sldId id="309" r:id="rId7"/>
    <p:sldId id="310" r:id="rId8"/>
    <p:sldId id="312" r:id="rId9"/>
    <p:sldId id="313" r:id="rId10"/>
    <p:sldId id="315" r:id="rId11"/>
    <p:sldId id="316" r:id="rId12"/>
    <p:sldId id="318" r:id="rId13"/>
    <p:sldId id="319" r:id="rId14"/>
    <p:sldId id="320" r:id="rId15"/>
    <p:sldId id="322"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y,Melissa Kate" initials="MK" lastIdx="8" clrIdx="0">
    <p:extLst/>
  </p:cmAuthor>
  <p:cmAuthor id="2" name="Meg"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921907-CB25-4845-B32F-E05FD87E34C2}">
  <a:tblStyle styleId="{64921907-CB25-4845-B32F-E05FD87E34C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4" autoAdjust="0"/>
    <p:restoredTop sz="76883" autoAdjust="0"/>
  </p:normalViewPr>
  <p:slideViewPr>
    <p:cSldViewPr>
      <p:cViewPr varScale="1">
        <p:scale>
          <a:sx n="69" d="100"/>
          <a:sy n="69" d="100"/>
        </p:scale>
        <p:origin x="1016" y="4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5684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D80C6AB-4EA0-4DF1-8B0A-3088019887A9}" type="slidenum">
              <a:rPr lang="en-US" altLang="en-US" smtClean="0"/>
              <a:pPr eaLnBrk="1" hangingPunct="1">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President George H. W. Bush was the first American president to lead the U.S. in the post-Cold War world. It soon became clear what a world without two superpowers would be like: Iraq invaded Kuwait in August 1990, and in January 1991, Operation Desert Storm began.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r>
              <a:rPr lang="en-GB" altLang="en-US" dirty="0" smtClean="0">
                <a:latin typeface="Times New Roman" panose="02020603050405020304" pitchFamily="18" charset="0"/>
              </a:rPr>
              <a:t>President Bill Clinton sought to define a clear role for the United States in a post-Soviet Union world. He pushed for democratic enlargement, which meant actively promoting the expansion of democracy and free markets. </a:t>
            </a:r>
            <a:r>
              <a:rPr lang="en-US" sz="1200" b="0" i="0" u="none" strike="noStrike" kern="1200" cap="none" baseline="0" dirty="0" smtClean="0">
                <a:solidFill>
                  <a:schemeClr val="dk1"/>
                </a:solidFill>
                <a:latin typeface="Arial"/>
                <a:ea typeface="Arial"/>
                <a:cs typeface="Arial"/>
                <a:sym typeface="Arial"/>
              </a:rPr>
              <a:t>Clinton secured Senate approval</a:t>
            </a:r>
          </a:p>
          <a:p>
            <a:r>
              <a:rPr lang="en-US" sz="1200" b="0" i="0" u="none" strike="noStrike" kern="1200" cap="none" baseline="0" dirty="0" smtClean="0">
                <a:solidFill>
                  <a:schemeClr val="dk1"/>
                </a:solidFill>
                <a:latin typeface="Arial"/>
                <a:ea typeface="Arial"/>
                <a:cs typeface="Arial"/>
                <a:sym typeface="Arial"/>
              </a:rPr>
              <a:t>for the North American Free Trade Agreement (NAFTA), an agreement promoting free movement of goods and services among Canada, Mexico, and the United States.</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In the late 1990s, a little-known radical Islamic terrorist group known as al-Qaeda</a:t>
            </a:r>
            <a:r>
              <a:rPr lang="en-US" sz="1200" b="1" i="0" u="none" strike="noStrike" kern="1200" cap="none" baseline="0" dirty="0" smtClean="0">
                <a:solidFill>
                  <a:schemeClr val="dk1"/>
                </a:solidFill>
                <a:latin typeface="Arial"/>
                <a:ea typeface="Arial"/>
                <a:cs typeface="Arial"/>
                <a:sym typeface="Arial"/>
              </a:rPr>
              <a:t> </a:t>
            </a:r>
            <a:r>
              <a:rPr lang="en-US" sz="1200" b="0" i="0" u="none" strike="noStrike" kern="1200" cap="none" baseline="0" dirty="0" smtClean="0">
                <a:solidFill>
                  <a:schemeClr val="dk1"/>
                </a:solidFill>
                <a:latin typeface="Arial"/>
                <a:ea typeface="Arial"/>
                <a:cs typeface="Arial"/>
                <a:sym typeface="Arial"/>
              </a:rPr>
              <a:t>began to attack vulnerable American targets overseas. The group vehemently objected to the intrusion of U.S. troops into Arab and Muslim countries. Its leadership, including founder Osama bin Laden, operated from safe havens in the war-torn nation of Afghanistan and neighboring Pakistan. The group adopted a decentralized organization with a range of affiliates and associates, making it difficult for the United States to counter and giving it wide latitude to carry out its operations.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027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President George W. Bush distanced himself from the Clinton expansionist policies that had led to U.S. intervention in foreign humanitarian crises. He rejected the international global warming treaty known as the Kyoto Protocol and refused to participate in other international efforts.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On September 11, 2001, 19 members of the terrorist group al-Qaeda headed by Osama bin Laden hijacked four planes. Two crashed into the World Trade </a:t>
            </a:r>
            <a:r>
              <a:rPr lang="en-GB" altLang="en-US" dirty="0" err="1" smtClean="0">
                <a:latin typeface="Times New Roman" panose="02020603050405020304" pitchFamily="18" charset="0"/>
              </a:rPr>
              <a:t>Center</a:t>
            </a:r>
            <a:r>
              <a:rPr lang="en-GB" altLang="en-US" dirty="0" smtClean="0">
                <a:latin typeface="Times New Roman" panose="02020603050405020304" pitchFamily="18" charset="0"/>
              </a:rPr>
              <a:t>, one into the Pentagon and one in a field in Pennsylvania. This sparked the global war on terrorism. The U.S. sent troops into Afghanistan to force the Taliban government to expel al-Qaeda. Although the government fell, terrorist groups remained as guerrilla fighters, and U.S. troops remained to fight them.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Arial" panose="020B0604020202020204" pitchFamily="34" charset="0"/>
              </a:rPr>
              <a:t>Activity</a:t>
            </a:r>
            <a:r>
              <a:rPr lang="en-US" altLang="en-US" dirty="0" smtClean="0">
                <a:latin typeface="Arial" panose="020B0604020202020204" pitchFamily="34" charset="0"/>
              </a:rPr>
              <a:t>: Ask the students to prepare an impromptu debate on the U.S. presence in Afghanistan. Choose two teams of four students to serve as opposing sides in the debate. Give them ten minutes to prepare arguments. Allot total debate time according to the demands of your class schedule. Ask the remaining students to act as debate judges.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290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In his 2002 State of the Union Address, President George W. Bush declared Iraq, North Korea, and Iran an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axis of evil.</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Not long after, Operation Iraqi Freedom began on March 19, 2003. Within a month, the capital city of Baghdad fell and Bush declared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mission accomplished.</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Casualties began to mount in what become a long, drawn-out war, and it </a:t>
            </a:r>
            <a:r>
              <a:rPr lang="en-GB" altLang="en-US" dirty="0" err="1" smtClean="0">
                <a:latin typeface="Times New Roman" panose="02020603050405020304" pitchFamily="18" charset="0"/>
              </a:rPr>
              <a:t>wasn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t until December, 2011, that the last combat forces pulled out of Iraq.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Following massive upheaval across the Middle East, a virulent new terrorist threat has arisen—the Islamic State in Iraq and Greater Syria, commonly known by the initials ISIS</a:t>
            </a:r>
            <a:r>
              <a:rPr lang="en-US" sz="1200" b="1" i="0" u="none" strike="noStrike" kern="1200" cap="none" baseline="0" dirty="0" smtClean="0">
                <a:solidFill>
                  <a:schemeClr val="dk1"/>
                </a:solidFill>
                <a:latin typeface="Arial"/>
                <a:ea typeface="Arial"/>
                <a:cs typeface="Arial"/>
                <a:sym typeface="Arial"/>
              </a:rPr>
              <a:t> </a:t>
            </a:r>
            <a:r>
              <a:rPr lang="en-US" sz="1200" b="0" i="0" u="none" strike="noStrike" kern="1200" cap="none" baseline="0" dirty="0" smtClean="0">
                <a:solidFill>
                  <a:schemeClr val="dk1"/>
                </a:solidFill>
                <a:latin typeface="Arial"/>
                <a:ea typeface="Arial"/>
                <a:cs typeface="Arial"/>
                <a:sym typeface="Arial"/>
              </a:rPr>
              <a:t>or, sometimes, ISIL. Displaying extreme and graphic brutality, but also an exceptional adeptness in the use of social media and other forms of propaganda, ISIS poses a major challenge to U.S. foreign and defense policy.</a:t>
            </a: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321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E91339-8624-41F0-AE7A-0BB0633FC68B}" type="slidenum">
              <a:rPr lang="en-US" altLang="en-US" smtClean="0"/>
              <a:pPr eaLnBrk="1" hangingPunct="1">
                <a:spcBef>
                  <a:spcPct val="0"/>
                </a:spcBef>
              </a:pPr>
              <a:t>2</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7162800"/>
            <a:ext cx="5486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point of making this distinction is to note that a country</a:t>
            </a:r>
            <a:r>
              <a:rPr lang="ja-JP" altLang="en-US" smtClean="0">
                <a:ea typeface="ＭＳ Ｐゴシック" pitchFamily="34" charset="-128"/>
              </a:rPr>
              <a:t>’</a:t>
            </a:r>
            <a:r>
              <a:rPr lang="en-US" altLang="en-US" smtClean="0">
                <a:ea typeface="ＭＳ Ｐゴシック" pitchFamily="34" charset="-128"/>
              </a:rPr>
              <a:t>s actual behavior does not always match its stated policies, so we must endeavor to study both.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The largest foreign policy challenge of the young republic was charting a safe course between European giants Great Britain and France. This was complicated by the fact that Alexander Hamilton and Thomas Jefferson disagreed; Hamilton wanted policies that favored the British, while Jefferson favored France.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Given these conflicts, young America, led by George Washington, embraced a policy of neutrality and isolationism. Washington, in his farewell address, urged Americans to steer clear of "entangling alliances."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When peace was established between France and Great Britain, Americans feared one or both countries would try to re-establish power in the Western Hemisphere. The Monroe Doctrine declared that any attempt to expand in this area would be seen as a danger to American safety.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822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So, neutrality was the way early America did business. When it came to trade and commerce, the U.S. treated foreign traders the same way the traders treated Americans. Those countries that received most favored nation status were guaranteed the lowest tariffs on their imports. This lasted until the end of the Napoleonic Wars, when global trading increased.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Meanwhile, the U.S. was expanding across the continent by acquiring vast tracts of land. Manifest Destiny, the belief that God intended the U.S. to stretch from sea to sea, drove this expansion. By the </a:t>
            </a:r>
            <a:r>
              <a:rPr lang="en-US" altLang="en-US" dirty="0" err="1" smtClean="0">
                <a:latin typeface="Arial" panose="020B0604020202020204" pitchFamily="34" charset="0"/>
                <a:cs typeface="Arial" panose="020B0604020202020204" pitchFamily="34" charset="0"/>
              </a:rPr>
              <a:t>the</a:t>
            </a:r>
            <a:r>
              <a:rPr lang="en-US" altLang="en-US" dirty="0" smtClean="0">
                <a:latin typeface="Arial" panose="020B0604020202020204" pitchFamily="34" charset="0"/>
                <a:cs typeface="Arial" panose="020B0604020202020204" pitchFamily="34" charset="0"/>
              </a:rPr>
              <a:t> 20</a:t>
            </a:r>
            <a:r>
              <a:rPr lang="en-US" altLang="en-US" baseline="30000" dirty="0" smtClean="0">
                <a:latin typeface="Arial" panose="020B0604020202020204" pitchFamily="34" charset="0"/>
                <a:cs typeface="Arial" panose="020B0604020202020204" pitchFamily="34" charset="0"/>
              </a:rPr>
              <a:t>th</a:t>
            </a:r>
            <a:r>
              <a:rPr lang="en-US" altLang="en-US" dirty="0" smtClean="0">
                <a:latin typeface="Arial" panose="020B0604020202020204" pitchFamily="34" charset="0"/>
                <a:cs typeface="Arial" panose="020B0604020202020204" pitchFamily="34" charset="0"/>
              </a:rPr>
              <a:t> century, the U.S. was clearly dominating the Western Hemisphere.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The Roosevelt Corollary revised the Monroe Doctrine; it stated that the U.S. was responsible for the stability of Latin America and the Caribbean. In terms of Asia, we took different paths for different countries. We sought open door policies for China, but tried to contain Japan through a series of international agreements.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189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The United States initially remained neutral when World War I broke out. America was a nation of European immigrants, and so many were deeply divided on the issue.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But when German submarines sank U.S. ships carrying supplies to Great Britain and France, President Woodrow Wilson declared in 1917 that the U.S. would fight "to make the world safe for democracy."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Wilson succeeded in establishing a League of Nations based on the principle of "collective security," that an attack on one nation was an attack on all nations, but he failed to gain support at home and the United States did not join. The time between the two world wars was defined both by disarmament—getting other countries to limit arms—and by isolationism.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354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As you know, the U.S. entered World War II in 1941, after the Japanese bombed Pearl Harbor. Once the war was over, we helped create the United Nations, which replaced the League of Nations, and became permanent members of the Security Council. </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During this time, President Franklin D. Roosevelt took an active role in diplomacy by engineering conferences with world leaders. Americans also sought to develop instruments of economic peace to encourage and manage global trade and finance. Thus, the International Monetary Fund, the World Bank, and the General Agreement on Tariffs and Trade were established.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287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Cold War became the defining feature of the international system from the end of World War II all the way up to the collapse of communism in the late 1980s and early 1990s.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American foreign policy at this time </a:t>
            </a:r>
            <a:r>
              <a:rPr lang="en-GB" altLang="en-US" dirty="0" err="1" smtClean="0">
                <a:latin typeface="Times New Roman" panose="02020603050405020304" pitchFamily="18" charset="0"/>
              </a:rPr>
              <a:t>centered</a:t>
            </a:r>
            <a:r>
              <a:rPr lang="en-GB" altLang="en-US" dirty="0" smtClean="0">
                <a:latin typeface="Times New Roman" panose="02020603050405020304" pitchFamily="18" charset="0"/>
              </a:rPr>
              <a:t> on two philosophies: containment and deterrence. The policy of containment was used to oppose Soviet expansion around the world. We pursued deterrence by stockpiling enough nuclear weapons to convince the Soviets that any use of weapons on their part would end in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mutually assured destruction.</a:t>
            </a:r>
            <a:r>
              <a:rPr lang="en-US" altLang="en-US" dirty="0" smtClean="0">
                <a:latin typeface="Times New Roman" panose="02020603050405020304" pitchFamily="18" charset="0"/>
              </a:rPr>
              <a:t>"</a:t>
            </a: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905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American foreign policy also became known for helping other countries after the war. Under the Truman Doctrine, the United States provided economic and military aid to countries fighting communism.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Under the Marshall Plan, the United States financed the post-war rebuilding of Europe. In 1949, the United States, Canada, and Western Europe joined the North Atlantic Treaty Organization. NATO was a collective security pact. In retaliation, the Soviet Union organized Eastern Europe under the Warsaw Pact and further divided Europe by building the Berlin Wall, dividing communist East Berlin from democratic West Berlin.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892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Cold War thawed a bit with Nixon, who declared in 1969 that the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era of confrontation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was over and a new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era of negotiation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with the Soviets had begun. This era was called détente. </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The world also saw the Strategic Arms Limitations Treaties, which limited the stockpiling and deployment of nuclear weapons.</a:t>
            </a:r>
          </a:p>
          <a:p>
            <a:endParaRPr lang="en-US" dirty="0" smtClean="0"/>
          </a:p>
          <a:p>
            <a:r>
              <a:rPr lang="en-GB" altLang="en-US" dirty="0" smtClean="0">
                <a:latin typeface="Times New Roman" panose="02020603050405020304" pitchFamily="18" charset="0"/>
              </a:rPr>
              <a:t>When Jimmy Carter became president, he turned from détente to focus on human rights violations. In particular, Carter targeted the Shah of Iran as a human rights abuser. The shah was forced into exile in 1979, but radical Iranians, with the help of Islamic extremists, took American embassy employees hostage. They were not released until over a year later, when Carter left office and Ronald Reagan was sworn in as president.</a:t>
            </a:r>
          </a:p>
          <a:p>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President Reagan had promised to restore U.S. military strength. The Reagan Doctrine, as it came to be called, was a commitment to combating communism by providing military aid to anti-communist groups.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Also around this time, Soviet leader Mikhail Gorbachev initiated a series of political and economic reforms meant to strengthen communism, but which ultimately led to the collapse of communist governments in Eastern Europe. Two years later, the Soviet Union collapsed and broke apart.</a:t>
            </a:r>
          </a:p>
          <a:p>
            <a:endParaRPr lang="en-GB"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6198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20" name="Shape 20"/>
          <p:cNvSpPr txBox="1">
            <a:spLocks noGrp="1"/>
          </p:cNvSpPr>
          <p:nvPr>
            <p:ph type="body" idx="2" hasCustomPrompt="1"/>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r>
              <a:rPr lang="en-US" dirty="0" smtClean="0"/>
              <a:t>Chapter #</a:t>
            </a:r>
            <a:endParaRPr dirty="0"/>
          </a:p>
        </p:txBody>
      </p:sp>
      <p:sp>
        <p:nvSpPr>
          <p:cNvPr id="21" name="Shape 21"/>
          <p:cNvSpPr txBox="1">
            <a:spLocks noGrp="1"/>
          </p:cNvSpPr>
          <p:nvPr>
            <p:ph type="body" idx="3" hasCustomPrompt="1"/>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baseline="0">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smtClean="0"/>
              <a:t>Chapter Title </a:t>
            </a:r>
            <a:endParaRPr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65760" y="1371601"/>
            <a:ext cx="3767734" cy="482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6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42953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Click to add text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9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8" name="Shape 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728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42"/>
        <p:cNvGrpSpPr/>
        <p:nvPr/>
      </p:nvGrpSpPr>
      <p:grpSpPr>
        <a:xfrm>
          <a:off x="0" y="0"/>
          <a:ext cx="0" cy="0"/>
          <a:chOff x="0" y="0"/>
          <a:chExt cx="0" cy="0"/>
        </a:xfrm>
      </p:grpSpPr>
      <p:sp>
        <p:nvSpPr>
          <p:cNvPr id="43" name="Shape 43"/>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4" name="Shape 44"/>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5" name="Shape 45"/>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70863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40422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2554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7655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4" name="Shape 7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87590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1" name="Shape 81"/>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784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4000" dirty="0" smtClean="0">
                <a:latin typeface="+mj-lt"/>
              </a:rPr>
              <a:t>Click to add title</a:t>
            </a:r>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400" dirty="0" smtClean="0"/>
              <a:t>Click to add text</a:t>
            </a:r>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225001" y="6434394"/>
            <a:ext cx="917999" cy="279914"/>
          </a:xfrm>
          <a:prstGeom prst="rect">
            <a:avLst/>
          </a:prstGeom>
          <a:noFill/>
          <a:ln>
            <a:noFill/>
          </a:ln>
        </p:spPr>
      </p:pic>
      <p:sp>
        <p:nvSpPr>
          <p:cNvPr id="7" name="Shape 16"/>
          <p:cNvSpPr txBox="1"/>
          <p:nvPr/>
        </p:nvSpPr>
        <p:spPr>
          <a:xfrm>
            <a:off x="1828801"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a:t>
            </a:r>
            <a:r>
              <a:rPr lang="en-US" sz="1200" b="0" i="0" u="none" strike="noStrike" cap="none" dirty="0" smtClean="0">
                <a:solidFill>
                  <a:schemeClr val="dk1"/>
                </a:solidFill>
                <a:latin typeface="Verdana"/>
                <a:ea typeface="Verdana"/>
                <a:cs typeface="Verdana"/>
                <a:sym typeface="Verdana"/>
              </a:rPr>
              <a:t>2018, 2016, 2014 </a:t>
            </a:r>
            <a:r>
              <a:rPr lang="en-US" sz="1200" b="0" i="0" u="none" strike="noStrike" cap="none" dirty="0">
                <a:solidFill>
                  <a:schemeClr val="dk1"/>
                </a:solidFill>
                <a:latin typeface="Verdana"/>
                <a:ea typeface="Verdana"/>
                <a:cs typeface="Verdana"/>
                <a:sym typeface="Verdana"/>
              </a:rPr>
              <a:t>Pearson Education, Inc. All Rights Reserved</a:t>
            </a:r>
          </a:p>
        </p:txBody>
      </p:sp>
    </p:spTree>
    <p:extLst>
      <p:ext uri="{BB962C8B-B14F-4D97-AF65-F5344CB8AC3E}">
        <p14:creationId xmlns:p14="http://schemas.microsoft.com/office/powerpoint/2010/main" val="182729863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None/>
        <a:defRPr sz="4000" b="0" i="0" u="none" strike="noStrike" cap="none" baseline="0">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ea typeface="ＭＳ Ｐゴシック" pitchFamily="34" charset="-128"/>
              </a:rPr>
              <a:t>Foreign Policy</a:t>
            </a:r>
          </a:p>
        </p:txBody>
      </p:sp>
      <p:sp>
        <p:nvSpPr>
          <p:cNvPr id="3075" name="Rectangle 3"/>
          <p:cNvSpPr>
            <a:spLocks noGrp="1" noChangeArrowheads="1"/>
          </p:cNvSpPr>
          <p:nvPr>
            <p:ph type="subTitle" idx="1"/>
          </p:nvPr>
        </p:nvSpPr>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83692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Cold War: Overview</a:t>
            </a:r>
            <a:endParaRPr lang="en-US" sz="3600" dirty="0"/>
          </a:p>
        </p:txBody>
      </p:sp>
      <p:sp>
        <p:nvSpPr>
          <p:cNvPr id="3" name="Text Placeholder 2"/>
          <p:cNvSpPr>
            <a:spLocks noGrp="1"/>
          </p:cNvSpPr>
          <p:nvPr>
            <p:ph type="body" idx="1"/>
          </p:nvPr>
        </p:nvSpPr>
        <p:spPr/>
        <p:txBody>
          <a:bodyPr/>
          <a:lstStyle/>
          <a:p>
            <a:r>
              <a:rPr lang="en-US" dirty="0" smtClean="0"/>
              <a:t>Cold War: International conflict from the end of WWII to the collapse of communism in the late 1980s/early 1990s</a:t>
            </a:r>
          </a:p>
          <a:p>
            <a:pPr lvl="1"/>
            <a:r>
              <a:rPr lang="en-US" dirty="0"/>
              <a:t>Military Conflicts in the Cold War</a:t>
            </a:r>
          </a:p>
          <a:p>
            <a:pPr lvl="2"/>
            <a:r>
              <a:rPr lang="en-US" dirty="0"/>
              <a:t>Cuban Missile Crisis (</a:t>
            </a:r>
            <a:r>
              <a:rPr lang="en-US" dirty="0" smtClean="0"/>
              <a:t>1962): Closest </a:t>
            </a:r>
            <a:r>
              <a:rPr lang="en-US" dirty="0"/>
              <a:t>the world has been to nuclear war</a:t>
            </a:r>
          </a:p>
          <a:p>
            <a:pPr lvl="2"/>
            <a:r>
              <a:rPr lang="en-US" dirty="0"/>
              <a:t>Korean War (</a:t>
            </a:r>
            <a:r>
              <a:rPr lang="en-US" dirty="0" smtClean="0"/>
              <a:t>1950</a:t>
            </a:r>
            <a:r>
              <a:rPr lang="en-US" dirty="0" smtClean="0">
                <a:latin typeface="Times New Roman"/>
                <a:cs typeface="Times New Roman"/>
              </a:rPr>
              <a:t>–</a:t>
            </a:r>
            <a:r>
              <a:rPr lang="en-US" dirty="0" smtClean="0"/>
              <a:t>53): United </a:t>
            </a:r>
            <a:r>
              <a:rPr lang="en-US" dirty="0"/>
              <a:t>States supported the South Korean regime against Communist forces in North Korea.</a:t>
            </a:r>
          </a:p>
          <a:p>
            <a:pPr lvl="2"/>
            <a:r>
              <a:rPr lang="en-US" dirty="0"/>
              <a:t>Vietnam War (</a:t>
            </a:r>
            <a:r>
              <a:rPr lang="en-US" dirty="0" smtClean="0"/>
              <a:t>1960s</a:t>
            </a:r>
            <a:r>
              <a:rPr lang="en-US" dirty="0" smtClean="0">
                <a:latin typeface="Times New Roman"/>
                <a:cs typeface="Times New Roman"/>
              </a:rPr>
              <a:t>–</a:t>
            </a:r>
            <a:r>
              <a:rPr lang="en-US" dirty="0" smtClean="0"/>
              <a:t>75): United </a:t>
            </a:r>
            <a:r>
              <a:rPr lang="en-US" dirty="0"/>
              <a:t>States supported South Vietnamese regime against Communist forces in North Vietnam</a:t>
            </a:r>
            <a:r>
              <a:rPr lang="en-US" dirty="0" smtClean="0"/>
              <a:t>.</a:t>
            </a:r>
          </a:p>
          <a:p>
            <a:pPr lvl="1"/>
            <a:r>
              <a:rPr lang="en-US" dirty="0" smtClean="0"/>
              <a:t>Strategies</a:t>
            </a:r>
          </a:p>
          <a:p>
            <a:pPr lvl="2"/>
            <a:r>
              <a:rPr lang="en-US" dirty="0" smtClean="0"/>
              <a:t>Containment: Opposition to Soviet expansion</a:t>
            </a:r>
          </a:p>
          <a:p>
            <a:pPr lvl="2"/>
            <a:r>
              <a:rPr lang="en-US" dirty="0" smtClean="0"/>
              <a:t>Deterrence</a:t>
            </a:r>
          </a:p>
          <a:p>
            <a:pPr lvl="3"/>
            <a:r>
              <a:rPr lang="en-US" dirty="0" smtClean="0"/>
              <a:t>Stockpile of nuclear weapons</a:t>
            </a:r>
          </a:p>
          <a:p>
            <a:pPr lvl="3"/>
            <a:r>
              <a:rPr lang="en-US" dirty="0" smtClean="0"/>
              <a:t>“Mutually assured destruction” (MAD)</a:t>
            </a:r>
            <a:endParaRPr lang="en-US" dirty="0"/>
          </a:p>
        </p:txBody>
      </p:sp>
    </p:spTree>
    <p:extLst>
      <p:ext uri="{BB962C8B-B14F-4D97-AF65-F5344CB8AC3E}">
        <p14:creationId xmlns:p14="http://schemas.microsoft.com/office/powerpoint/2010/main" val="383180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Cold War and Containment </a:t>
            </a:r>
            <a:endParaRPr lang="en-US" sz="3600" dirty="0"/>
          </a:p>
        </p:txBody>
      </p:sp>
      <p:sp>
        <p:nvSpPr>
          <p:cNvPr id="3" name="Text Placeholder 2"/>
          <p:cNvSpPr>
            <a:spLocks noGrp="1"/>
          </p:cNvSpPr>
          <p:nvPr>
            <p:ph type="body" idx="1"/>
          </p:nvPr>
        </p:nvSpPr>
        <p:spPr/>
        <p:txBody>
          <a:bodyPr/>
          <a:lstStyle/>
          <a:p>
            <a:r>
              <a:rPr lang="en-US" dirty="0" smtClean="0"/>
              <a:t>Truman Doctrine</a:t>
            </a:r>
          </a:p>
          <a:p>
            <a:pPr lvl="1"/>
            <a:r>
              <a:rPr lang="en-US" dirty="0"/>
              <a:t>E</a:t>
            </a:r>
            <a:r>
              <a:rPr lang="en-US" dirty="0" smtClean="0"/>
              <a:t>conomic and military aid to countries fighting communism</a:t>
            </a:r>
          </a:p>
          <a:p>
            <a:r>
              <a:rPr lang="en-US" dirty="0" smtClean="0"/>
              <a:t>Marshall Plan</a:t>
            </a:r>
          </a:p>
          <a:p>
            <a:pPr lvl="1"/>
            <a:r>
              <a:rPr lang="en-US" dirty="0" smtClean="0"/>
              <a:t>U.S. financing of postwar rebuilding of Europe</a:t>
            </a:r>
          </a:p>
          <a:p>
            <a:r>
              <a:rPr lang="en-US" dirty="0" smtClean="0"/>
              <a:t>North Atlantic Treaty Organization</a:t>
            </a:r>
          </a:p>
          <a:p>
            <a:pPr lvl="1"/>
            <a:r>
              <a:rPr lang="en-US" dirty="0" smtClean="0"/>
              <a:t>Collective security pact</a:t>
            </a:r>
          </a:p>
          <a:p>
            <a:r>
              <a:rPr lang="en-US" dirty="0" smtClean="0"/>
              <a:t>Berlin Wall</a:t>
            </a:r>
          </a:p>
          <a:p>
            <a:pPr lvl="1"/>
            <a:r>
              <a:rPr lang="en-US" dirty="0" smtClean="0"/>
              <a:t>Divided communist East Berlin from democratic West Berlin</a:t>
            </a:r>
            <a:endParaRPr lang="en-US" dirty="0"/>
          </a:p>
        </p:txBody>
      </p:sp>
    </p:spTree>
    <p:extLst>
      <p:ext uri="{BB962C8B-B14F-4D97-AF65-F5344CB8AC3E}">
        <p14:creationId xmlns:p14="http://schemas.microsoft.com/office/powerpoint/2010/main" val="341232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Cold War and Containment </a:t>
            </a:r>
            <a:endParaRPr lang="en-US" sz="3600" dirty="0"/>
          </a:p>
        </p:txBody>
      </p:sp>
      <p:sp>
        <p:nvSpPr>
          <p:cNvPr id="3" name="Text Placeholder 2"/>
          <p:cNvSpPr>
            <a:spLocks noGrp="1"/>
          </p:cNvSpPr>
          <p:nvPr>
            <p:ph type="body" idx="1"/>
          </p:nvPr>
        </p:nvSpPr>
        <p:spPr/>
        <p:txBody>
          <a:bodyPr/>
          <a:lstStyle/>
          <a:p>
            <a:r>
              <a:rPr lang="en-GB" altLang="en-US" sz="2800" dirty="0" smtClean="0">
                <a:solidFill>
                  <a:srgbClr val="000000"/>
                </a:solidFill>
                <a:latin typeface="+mn-lt"/>
                <a:cs typeface="Arial" panose="020B0604020202020204" pitchFamily="34" charset="0"/>
              </a:rPr>
              <a:t>Détente</a:t>
            </a:r>
          </a:p>
          <a:p>
            <a:pPr lvl="1"/>
            <a:r>
              <a:rPr lang="en-GB" sz="1800" dirty="0" smtClean="0">
                <a:solidFill>
                  <a:srgbClr val="000000"/>
                </a:solidFill>
                <a:latin typeface="+mn-lt"/>
                <a:cs typeface="Arial" panose="020B0604020202020204" pitchFamily="34" charset="0"/>
              </a:rPr>
              <a:t>Nixon declared end to “era of confrontation” (1969).</a:t>
            </a:r>
          </a:p>
          <a:p>
            <a:pPr lvl="1"/>
            <a:r>
              <a:rPr lang="en-GB" sz="1800" dirty="0" smtClean="0">
                <a:solidFill>
                  <a:srgbClr val="000000"/>
                </a:solidFill>
                <a:latin typeface="+mn-lt"/>
                <a:cs typeface="Arial" panose="020B0604020202020204" pitchFamily="34" charset="0"/>
              </a:rPr>
              <a:t>Strategic Arms Limitations Treaties (SALT I and SALT II)</a:t>
            </a:r>
          </a:p>
          <a:p>
            <a:pPr lvl="1"/>
            <a:r>
              <a:rPr lang="en-GB" sz="1800" dirty="0" smtClean="0">
                <a:solidFill>
                  <a:srgbClr val="000000"/>
                </a:solidFill>
                <a:latin typeface="+mn-lt"/>
                <a:cs typeface="Arial" panose="020B0604020202020204" pitchFamily="34" charset="0"/>
              </a:rPr>
              <a:t>Failed to establish rules related to involvement in developing world</a:t>
            </a:r>
          </a:p>
          <a:p>
            <a:r>
              <a:rPr lang="en-GB" sz="2800" dirty="0" smtClean="0">
                <a:solidFill>
                  <a:srgbClr val="000000"/>
                </a:solidFill>
                <a:latin typeface="+mn-lt"/>
                <a:cs typeface="Arial" panose="020B0604020202020204" pitchFamily="34" charset="0"/>
              </a:rPr>
              <a:t>The End of the Cold War</a:t>
            </a:r>
          </a:p>
          <a:p>
            <a:pPr lvl="1"/>
            <a:r>
              <a:rPr lang="en-GB" sz="1800" dirty="0" smtClean="0">
                <a:solidFill>
                  <a:srgbClr val="000000"/>
                </a:solidFill>
                <a:latin typeface="+mn-lt"/>
                <a:cs typeface="Arial" panose="020B0604020202020204" pitchFamily="34" charset="0"/>
              </a:rPr>
              <a:t>Carter’s focus: human rights</a:t>
            </a:r>
          </a:p>
          <a:p>
            <a:pPr lvl="1"/>
            <a:r>
              <a:rPr lang="en-GB" sz="1800" dirty="0" smtClean="0">
                <a:solidFill>
                  <a:srgbClr val="000000"/>
                </a:solidFill>
                <a:latin typeface="+mn-lt"/>
                <a:cs typeface="Arial" panose="020B0604020202020204" pitchFamily="34" charset="0"/>
              </a:rPr>
              <a:t>Reagan Doctrine</a:t>
            </a:r>
          </a:p>
          <a:p>
            <a:pPr lvl="1"/>
            <a:r>
              <a:rPr lang="en-GB" sz="1800" dirty="0" smtClean="0">
                <a:solidFill>
                  <a:srgbClr val="000000"/>
                </a:solidFill>
                <a:latin typeface="+mn-lt"/>
                <a:cs typeface="Arial" panose="020B0604020202020204" pitchFamily="34" charset="0"/>
              </a:rPr>
              <a:t>Mikhail Gorbachev’s reforms</a:t>
            </a:r>
          </a:p>
          <a:p>
            <a:pPr lvl="1"/>
            <a:endParaRPr lang="en-GB" dirty="0" smtClean="0">
              <a:solidFill>
                <a:srgbClr val="000000"/>
              </a:solidFill>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279648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a:t>
            </a:r>
            <a:r>
              <a:rPr lang="en-US" dirty="0" smtClean="0">
                <a:latin typeface="Times New Roman"/>
              </a:rPr>
              <a:t>–</a:t>
            </a:r>
            <a:r>
              <a:rPr lang="en-US" dirty="0" smtClean="0"/>
              <a:t>Cold War World</a:t>
            </a:r>
            <a:endParaRPr lang="en-US" dirty="0"/>
          </a:p>
        </p:txBody>
      </p:sp>
      <p:sp>
        <p:nvSpPr>
          <p:cNvPr id="3" name="Text Placeholder 2"/>
          <p:cNvSpPr>
            <a:spLocks noGrp="1"/>
          </p:cNvSpPr>
          <p:nvPr>
            <p:ph type="body" idx="1"/>
          </p:nvPr>
        </p:nvSpPr>
        <p:spPr/>
        <p:txBody>
          <a:bodyPr/>
          <a:lstStyle/>
          <a:p>
            <a:r>
              <a:rPr lang="en-US" dirty="0" smtClean="0"/>
              <a:t>Gulf War (1991</a:t>
            </a:r>
            <a:r>
              <a:rPr lang="en-US" dirty="0" smtClean="0">
                <a:latin typeface="Times New Roman"/>
                <a:cs typeface="Times New Roman"/>
              </a:rPr>
              <a:t>–</a:t>
            </a:r>
            <a:r>
              <a:rPr lang="en-US" dirty="0" smtClean="0"/>
              <a:t>92)</a:t>
            </a:r>
          </a:p>
          <a:p>
            <a:pPr lvl="1"/>
            <a:r>
              <a:rPr lang="en-US" dirty="0" smtClean="0"/>
              <a:t>U.S.-led coalition reversed Iraq’s occupation of Kuwait.</a:t>
            </a:r>
          </a:p>
          <a:p>
            <a:r>
              <a:rPr lang="en-US" dirty="0" smtClean="0"/>
              <a:t>President Bill Clinton</a:t>
            </a:r>
          </a:p>
          <a:p>
            <a:pPr lvl="1"/>
            <a:r>
              <a:rPr lang="en-US" dirty="0" smtClean="0"/>
              <a:t>Promoted expansion of democracy and free markets</a:t>
            </a:r>
          </a:p>
          <a:p>
            <a:pPr lvl="1"/>
            <a:r>
              <a:rPr lang="en-US" dirty="0" smtClean="0"/>
              <a:t>Secured passage of the North American Free Trade Agreement (NAFTA)</a:t>
            </a:r>
          </a:p>
          <a:p>
            <a:r>
              <a:rPr lang="en-US" dirty="0" smtClean="0"/>
              <a:t>al-Qaeda</a:t>
            </a:r>
          </a:p>
          <a:p>
            <a:pPr lvl="1"/>
            <a:r>
              <a:rPr lang="en-US" dirty="0" smtClean="0"/>
              <a:t>Began to attack American targets overseas (late 1990s)</a:t>
            </a:r>
          </a:p>
          <a:p>
            <a:pPr lvl="1"/>
            <a:r>
              <a:rPr lang="en-US" dirty="0" smtClean="0"/>
              <a:t>Opposed U.S. involvement in Arab and Muslim countries</a:t>
            </a:r>
          </a:p>
          <a:p>
            <a:pPr lvl="1"/>
            <a:r>
              <a:rPr lang="en-US" dirty="0" smtClean="0"/>
              <a:t>Led by Osama bin Laden</a:t>
            </a:r>
            <a:endParaRPr lang="en-US" dirty="0"/>
          </a:p>
        </p:txBody>
      </p:sp>
    </p:spTree>
    <p:extLst>
      <p:ext uri="{BB962C8B-B14F-4D97-AF65-F5344CB8AC3E}">
        <p14:creationId xmlns:p14="http://schemas.microsoft.com/office/powerpoint/2010/main" val="7215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type="body" idx="1"/>
          </p:nvPr>
        </p:nvSpPr>
        <p:spPr/>
        <p:txBody>
          <a:bodyPr/>
          <a:lstStyle/>
          <a:p>
            <a:r>
              <a:rPr lang="en-US" dirty="0" smtClean="0"/>
              <a:t>September 11</a:t>
            </a:r>
          </a:p>
          <a:p>
            <a:pPr lvl="1"/>
            <a:r>
              <a:rPr lang="en-US" dirty="0" smtClean="0"/>
              <a:t>Nineteen members of al-Qaeda hijacked four commercial airplanes.</a:t>
            </a:r>
          </a:p>
          <a:p>
            <a:pPr lvl="1"/>
            <a:r>
              <a:rPr lang="en-US" dirty="0" smtClean="0"/>
              <a:t>Two crashed into the World Trade Center, one into the Pentagon, and one in a field in Pennsylvania</a:t>
            </a:r>
          </a:p>
          <a:p>
            <a:r>
              <a:rPr lang="en-US" dirty="0" smtClean="0"/>
              <a:t>The War in Afghanistan</a:t>
            </a:r>
          </a:p>
          <a:p>
            <a:pPr lvl="1"/>
            <a:r>
              <a:rPr lang="en-US" dirty="0" smtClean="0"/>
              <a:t>U.S.-led coalition sought to depose the </a:t>
            </a:r>
            <a:br>
              <a:rPr lang="en-US" dirty="0" smtClean="0"/>
            </a:br>
            <a:r>
              <a:rPr lang="en-US" dirty="0" smtClean="0"/>
              <a:t>government and deny a safe haven to </a:t>
            </a:r>
            <a:br>
              <a:rPr lang="en-US" dirty="0" smtClean="0"/>
            </a:br>
            <a:r>
              <a:rPr lang="en-US" dirty="0" smtClean="0"/>
              <a:t>terrorists.</a:t>
            </a:r>
          </a:p>
          <a:p>
            <a:pPr lvl="1"/>
            <a:r>
              <a:rPr lang="en-US" dirty="0" smtClean="0"/>
              <a:t>Osama bin Laden captured and </a:t>
            </a:r>
            <a:br>
              <a:rPr lang="en-US" dirty="0" smtClean="0"/>
            </a:br>
            <a:r>
              <a:rPr lang="en-US" dirty="0" smtClean="0"/>
              <a:t>killed in 2011</a:t>
            </a:r>
          </a:p>
          <a:p>
            <a:endParaRPr lang="en-US" dirty="0" smtClean="0"/>
          </a:p>
          <a:p>
            <a:endParaRPr lang="en-US" dirty="0" smtClean="0"/>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580099"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type="body" idx="1"/>
          </p:nvPr>
        </p:nvSpPr>
        <p:spPr/>
        <p:txBody>
          <a:bodyPr/>
          <a:lstStyle/>
          <a:p>
            <a:r>
              <a:rPr lang="en-US" dirty="0" smtClean="0"/>
              <a:t>The War in Iraq</a:t>
            </a:r>
          </a:p>
          <a:p>
            <a:pPr lvl="1"/>
            <a:r>
              <a:rPr lang="en-US" dirty="0" smtClean="0"/>
              <a:t>President George W. Bush declared Iraq, North Korea, and Iran an “axis of evil.”</a:t>
            </a:r>
          </a:p>
          <a:p>
            <a:pPr lvl="1"/>
            <a:r>
              <a:rPr lang="en-US" dirty="0" smtClean="0"/>
              <a:t>Operation Iraqi Freedom (2003)</a:t>
            </a:r>
          </a:p>
          <a:p>
            <a:pPr lvl="2"/>
            <a:r>
              <a:rPr lang="en-US" dirty="0" smtClean="0"/>
              <a:t>Divided Americans</a:t>
            </a:r>
          </a:p>
          <a:p>
            <a:pPr lvl="2"/>
            <a:r>
              <a:rPr lang="en-US" dirty="0" smtClean="0"/>
              <a:t>Not intended to be a long, drawn-out war</a:t>
            </a:r>
          </a:p>
          <a:p>
            <a:pPr lvl="2"/>
            <a:r>
              <a:rPr lang="en-US" dirty="0" smtClean="0"/>
              <a:t>Last American combat forces left in 2011.</a:t>
            </a:r>
          </a:p>
          <a:p>
            <a:r>
              <a:rPr lang="en-US" dirty="0" smtClean="0"/>
              <a:t>New Terrorist Threats</a:t>
            </a:r>
          </a:p>
          <a:p>
            <a:pPr lvl="1"/>
            <a:r>
              <a:rPr lang="en-US" dirty="0" smtClean="0"/>
              <a:t>ISIS</a:t>
            </a:r>
          </a:p>
          <a:p>
            <a:endParaRPr lang="en-US" dirty="0" smtClean="0"/>
          </a:p>
          <a:p>
            <a:pPr lvl="1"/>
            <a:endParaRPr lang="en-US" dirty="0" smtClean="0"/>
          </a:p>
        </p:txBody>
      </p:sp>
    </p:spTree>
    <p:extLst>
      <p:ext uri="{BB962C8B-B14F-4D97-AF65-F5344CB8AC3E}">
        <p14:creationId xmlns:p14="http://schemas.microsoft.com/office/powerpoint/2010/main" val="243017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600" smtClean="0">
                <a:ea typeface="ＭＳ Ｐゴシック" pitchFamily="34" charset="-128"/>
              </a:rPr>
              <a:t>Understanding foreign policy</a:t>
            </a:r>
          </a:p>
        </p:txBody>
      </p:sp>
      <p:sp>
        <p:nvSpPr>
          <p:cNvPr id="9219" name="Rectangle 3"/>
          <p:cNvSpPr>
            <a:spLocks noGrp="1" noChangeArrowheads="1"/>
          </p:cNvSpPr>
          <p:nvPr>
            <p:ph idx="1"/>
          </p:nvPr>
        </p:nvSpPr>
        <p:spPr/>
        <p:txBody>
          <a:bodyPr/>
          <a:lstStyle/>
          <a:p>
            <a:pPr eaLnBrk="1" hangingPunct="1"/>
            <a:r>
              <a:rPr lang="en-US" altLang="en-US" dirty="0" smtClean="0">
                <a:ea typeface="ＭＳ Ｐゴシック" pitchFamily="34" charset="-128"/>
              </a:rPr>
              <a:t>Foreign Policy – area of policy making that encompasses how one country builds relationships with other countries in order to safeguard its national interest</a:t>
            </a:r>
            <a:r>
              <a:rPr lang="en-US" altLang="en-US" sz="1800" dirty="0" smtClean="0">
                <a:ea typeface="ＭＳ Ｐゴシック" pitchFamily="34" charset="-128"/>
              </a:rPr>
              <a:t/>
            </a:r>
            <a:br>
              <a:rPr lang="en-US" altLang="en-US" sz="1800" dirty="0" smtClean="0">
                <a:ea typeface="ＭＳ Ｐゴシック" pitchFamily="34" charset="-128"/>
              </a:rPr>
            </a:br>
            <a:endParaRPr lang="en-US" altLang="en-US" sz="1800" dirty="0" smtClean="0">
              <a:ea typeface="ＭＳ Ｐゴシック" pitchFamily="34" charset="-128"/>
            </a:endParaRPr>
          </a:p>
          <a:p>
            <a:r>
              <a:rPr lang="en-US" altLang="en-US" dirty="0" smtClean="0">
                <a:ea typeface="ＭＳ Ｐゴシック" pitchFamily="34" charset="-128"/>
              </a:rPr>
              <a:t>Defense Policy – area of policy making that focuses on the strategies that a country uses to protect itself from its enemies</a:t>
            </a:r>
          </a:p>
        </p:txBody>
      </p:sp>
    </p:spTree>
    <p:extLst>
      <p:ext uri="{BB962C8B-B14F-4D97-AF65-F5344CB8AC3E}">
        <p14:creationId xmlns:p14="http://schemas.microsoft.com/office/powerpoint/2010/main" val="284670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Foreign Policy – Key Concepts</a:t>
            </a:r>
            <a:endParaRPr lang="en-US" dirty="0"/>
          </a:p>
        </p:txBody>
      </p:sp>
      <p:sp>
        <p:nvSpPr>
          <p:cNvPr id="5" name="Text Placeholder 4"/>
          <p:cNvSpPr>
            <a:spLocks noGrp="1"/>
          </p:cNvSpPr>
          <p:nvPr>
            <p:ph type="body" idx="1"/>
          </p:nvPr>
        </p:nvSpPr>
        <p:spPr/>
        <p:txBody>
          <a:bodyPr/>
          <a:lstStyle/>
          <a:p>
            <a:r>
              <a:rPr lang="en-US" b="1" dirty="0">
                <a:latin typeface="Garamond" panose="02020404030301010803" pitchFamily="18" charset="0"/>
              </a:rPr>
              <a:t>Foreign Policy </a:t>
            </a:r>
            <a:r>
              <a:rPr lang="en-US" dirty="0">
                <a:latin typeface="Garamond" panose="02020404030301010803" pitchFamily="18" charset="0"/>
              </a:rPr>
              <a:t>– A country’s official positions, practices, and procedures for dealing with actors outside its </a:t>
            </a:r>
            <a:r>
              <a:rPr lang="en-US" dirty="0" smtClean="0">
                <a:latin typeface="Garamond" panose="02020404030301010803" pitchFamily="18" charset="0"/>
              </a:rPr>
              <a:t>borders; it includes diplomacy and defense policy</a:t>
            </a:r>
            <a:br>
              <a:rPr lang="en-US" dirty="0" smtClean="0">
                <a:latin typeface="Garamond" panose="02020404030301010803" pitchFamily="18" charset="0"/>
              </a:rPr>
            </a:br>
            <a:endParaRPr lang="en-US" dirty="0" smtClean="0">
              <a:latin typeface="Garamond" panose="02020404030301010803" pitchFamily="18" charset="0"/>
            </a:endParaRPr>
          </a:p>
          <a:p>
            <a:pPr lvl="1">
              <a:buFont typeface="Courier New" panose="02070309020205020404" pitchFamily="49" charset="0"/>
              <a:buChar char="o"/>
            </a:pPr>
            <a:r>
              <a:rPr lang="en-US" sz="2400" b="1" dirty="0">
                <a:latin typeface="Garamond" panose="02020404030301010803" pitchFamily="18" charset="0"/>
              </a:rPr>
              <a:t>D</a:t>
            </a:r>
            <a:r>
              <a:rPr lang="en-US" sz="2400" b="1" dirty="0" smtClean="0">
                <a:latin typeface="Garamond" panose="02020404030301010803" pitchFamily="18" charset="0"/>
              </a:rPr>
              <a:t>iplomacy</a:t>
            </a:r>
            <a:r>
              <a:rPr lang="en-US" sz="2400" dirty="0" smtClean="0">
                <a:latin typeface="Garamond" panose="02020404030301010803" pitchFamily="18" charset="0"/>
              </a:rPr>
              <a:t> </a:t>
            </a:r>
            <a:r>
              <a:rPr lang="en-US" sz="2400" dirty="0">
                <a:latin typeface="Garamond" panose="02020404030301010803" pitchFamily="18" charset="0"/>
              </a:rPr>
              <a:t>– the formal system of communication and negotiation between </a:t>
            </a:r>
            <a:r>
              <a:rPr lang="en-US" sz="2400" dirty="0" smtClean="0">
                <a:latin typeface="Garamond" panose="02020404030301010803" pitchFamily="18" charset="0"/>
              </a:rPr>
              <a:t>countries</a:t>
            </a:r>
            <a:endParaRPr lang="en-US" altLang="en-US" sz="2400" dirty="0" smtClean="0">
              <a:latin typeface="Garamond" panose="02020404030301010803" pitchFamily="18" charset="0"/>
              <a:ea typeface="ＭＳ Ｐゴシック" pitchFamily="34" charset="-128"/>
            </a:endParaRP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Defense </a:t>
            </a:r>
            <a:r>
              <a:rPr lang="en-US" altLang="en-US" sz="2400" b="1" dirty="0">
                <a:latin typeface="Garamond" panose="02020404030301010803" pitchFamily="18" charset="0"/>
                <a:ea typeface="ＭＳ Ｐゴシック" pitchFamily="34" charset="-128"/>
              </a:rPr>
              <a:t>Policy </a:t>
            </a:r>
            <a:r>
              <a:rPr lang="en-US" altLang="en-US" sz="2400" dirty="0">
                <a:latin typeface="Garamond" panose="02020404030301010803" pitchFamily="18" charset="0"/>
                <a:ea typeface="ＭＳ Ｐゴシック" pitchFamily="34" charset="-128"/>
              </a:rPr>
              <a:t>– area of policy making that focuses on the strategies that a country uses to protect itself from its </a:t>
            </a:r>
            <a:r>
              <a:rPr lang="en-US" altLang="en-US" sz="2400" dirty="0" smtClean="0">
                <a:latin typeface="Garamond" panose="02020404030301010803" pitchFamily="18" charset="0"/>
                <a:ea typeface="ＭＳ Ｐゴシック" pitchFamily="34" charset="-128"/>
              </a:rPr>
              <a:t>enemies</a:t>
            </a: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Hegemon</a:t>
            </a:r>
            <a:r>
              <a:rPr lang="en-US" altLang="en-US" sz="2400" dirty="0" smtClean="0">
                <a:latin typeface="Garamond" panose="02020404030301010803" pitchFamily="18" charset="0"/>
                <a:ea typeface="ＭＳ Ｐゴシック" pitchFamily="34" charset="-128"/>
              </a:rPr>
              <a:t> – the dominant actor in world politics</a:t>
            </a:r>
            <a:endParaRPr lang="en-US" altLang="en-US" sz="2400" dirty="0">
              <a:latin typeface="Garamond" panose="02020404030301010803" pitchFamily="18" charset="0"/>
              <a:ea typeface="ＭＳ Ｐゴシック" pitchFamily="34" charset="-128"/>
            </a:endParaRPr>
          </a:p>
          <a:p>
            <a:endParaRPr lang="en-US" sz="3200" dirty="0">
              <a:latin typeface="Garamond" panose="02020404030301010803" pitchFamily="18" charset="0"/>
            </a:endParaRPr>
          </a:p>
        </p:txBody>
      </p:sp>
    </p:spTree>
    <p:extLst>
      <p:ext uri="{BB962C8B-B14F-4D97-AF65-F5344CB8AC3E}">
        <p14:creationId xmlns:p14="http://schemas.microsoft.com/office/powerpoint/2010/main" val="403092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 Key Concepts</a:t>
            </a:r>
            <a:endParaRPr lang="en-US" dirty="0"/>
          </a:p>
        </p:txBody>
      </p:sp>
      <p:sp>
        <p:nvSpPr>
          <p:cNvPr id="3" name="Text Placeholder 2"/>
          <p:cNvSpPr>
            <a:spLocks noGrp="1"/>
          </p:cNvSpPr>
          <p:nvPr>
            <p:ph type="body" idx="1"/>
          </p:nvPr>
        </p:nvSpPr>
        <p:spPr/>
        <p:txBody>
          <a:bodyPr/>
          <a:lstStyle/>
          <a:p>
            <a:r>
              <a:rPr lang="en-US" sz="3200" dirty="0">
                <a:latin typeface="Garamond" panose="02020404030301010803" pitchFamily="18" charset="0"/>
              </a:rPr>
              <a:t>Examples</a:t>
            </a:r>
          </a:p>
          <a:p>
            <a:pPr lvl="1"/>
            <a:r>
              <a:rPr lang="en-US" sz="2400" dirty="0">
                <a:latin typeface="Garamond" panose="02020404030301010803" pitchFamily="18" charset="0"/>
              </a:rPr>
              <a:t>Isolationism – View that nations should stay out of international political alliances and activities, and focus on domestic matters</a:t>
            </a:r>
          </a:p>
          <a:p>
            <a:pPr lvl="1"/>
            <a:r>
              <a:rPr lang="en-US" sz="2400" dirty="0">
                <a:latin typeface="Garamond" panose="02020404030301010803" pitchFamily="18" charset="0"/>
              </a:rPr>
              <a:t>Interventionism –View that the United States should actively engage in the affairs of other nations in order to try to shape events in accordance with US interests</a:t>
            </a:r>
          </a:p>
          <a:p>
            <a:pPr lvl="1"/>
            <a:r>
              <a:rPr lang="en-US" sz="2400" dirty="0">
                <a:latin typeface="Garamond" panose="02020404030301010803" pitchFamily="18" charset="0"/>
              </a:rPr>
              <a:t>Internationalism – a foreign policy based on taking an active role in global affairs; the predominant foreign policy view in the United States today</a:t>
            </a:r>
          </a:p>
          <a:p>
            <a:endParaRPr lang="en-US" sz="3600" dirty="0"/>
          </a:p>
        </p:txBody>
      </p:sp>
    </p:spTree>
    <p:extLst>
      <p:ext uri="{BB962C8B-B14F-4D97-AF65-F5344CB8AC3E}">
        <p14:creationId xmlns:p14="http://schemas.microsoft.com/office/powerpoint/2010/main" val="374604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 Evolving Foreign Policy</a:t>
            </a:r>
            <a:endParaRPr lang="en-US" dirty="0"/>
          </a:p>
        </p:txBody>
      </p:sp>
      <p:sp>
        <p:nvSpPr>
          <p:cNvPr id="5" name="Subtitle 4"/>
          <p:cNvSpPr>
            <a:spLocks noGrp="1"/>
          </p:cNvSpPr>
          <p:nvPr>
            <p:ph type="subTitle" idx="1"/>
          </p:nvPr>
        </p:nvSpPr>
        <p:spPr/>
        <p:txBody>
          <a:bodyPr/>
          <a:lstStyle/>
          <a:p>
            <a:r>
              <a:rPr lang="en-US" dirty="0" smtClean="0"/>
              <a:t>Outline the major events and issues in the development of US foreign and defense policy</a:t>
            </a:r>
            <a:endParaRPr lang="en-US" dirty="0"/>
          </a:p>
        </p:txBody>
      </p:sp>
    </p:spTree>
    <p:extLst>
      <p:ext uri="{BB962C8B-B14F-4D97-AF65-F5344CB8AC3E}">
        <p14:creationId xmlns:p14="http://schemas.microsoft.com/office/powerpoint/2010/main" val="155610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Isolationism in the Early Republic</a:t>
            </a:r>
            <a:endParaRPr lang="en-US" dirty="0"/>
          </a:p>
        </p:txBody>
      </p:sp>
      <p:sp>
        <p:nvSpPr>
          <p:cNvPr id="3" name="Text Placeholder 2"/>
          <p:cNvSpPr>
            <a:spLocks noGrp="1"/>
          </p:cNvSpPr>
          <p:nvPr>
            <p:ph type="body" idx="1"/>
          </p:nvPr>
        </p:nvSpPr>
        <p:spPr/>
        <p:txBody>
          <a:bodyPr/>
          <a:lstStyle/>
          <a:p>
            <a:r>
              <a:rPr lang="en-US" dirty="0" smtClean="0"/>
              <a:t>Great Britain versus France</a:t>
            </a:r>
          </a:p>
          <a:p>
            <a:pPr lvl="1"/>
            <a:r>
              <a:rPr lang="en-US" dirty="0" smtClean="0"/>
              <a:t>Hamilton favored British.</a:t>
            </a:r>
          </a:p>
          <a:p>
            <a:pPr lvl="1"/>
            <a:r>
              <a:rPr lang="en-US" dirty="0" smtClean="0"/>
              <a:t>Jefferson favored French.</a:t>
            </a:r>
          </a:p>
          <a:p>
            <a:r>
              <a:rPr lang="en-US" dirty="0" smtClean="0"/>
              <a:t>Isolationism</a:t>
            </a:r>
          </a:p>
          <a:p>
            <a:pPr lvl="1"/>
            <a:r>
              <a:rPr lang="en-US" dirty="0" smtClean="0"/>
              <a:t>Sidestepping “entangling alliances”</a:t>
            </a:r>
          </a:p>
          <a:p>
            <a:pPr lvl="1"/>
            <a:r>
              <a:rPr lang="en-US" dirty="0" smtClean="0"/>
              <a:t>Washington’s Farewell </a:t>
            </a:r>
            <a:r>
              <a:rPr lang="en-US" dirty="0"/>
              <a:t>A</a:t>
            </a:r>
            <a:r>
              <a:rPr lang="en-US" dirty="0" smtClean="0"/>
              <a:t>ddress</a:t>
            </a:r>
          </a:p>
          <a:p>
            <a:r>
              <a:rPr lang="en-US" dirty="0" smtClean="0"/>
              <a:t>Monroe Doctrine</a:t>
            </a:r>
          </a:p>
          <a:p>
            <a:pPr lvl="1"/>
            <a:r>
              <a:rPr lang="en-US" dirty="0" smtClean="0"/>
              <a:t>Warned European powers to stay away from the Western Hemisphere</a:t>
            </a:r>
          </a:p>
          <a:p>
            <a:pPr lvl="1"/>
            <a:endParaRPr lang="en-US" dirty="0"/>
          </a:p>
        </p:txBody>
      </p:sp>
    </p:spTree>
    <p:extLst>
      <p:ext uri="{BB962C8B-B14F-4D97-AF65-F5344CB8AC3E}">
        <p14:creationId xmlns:p14="http://schemas.microsoft.com/office/powerpoint/2010/main" val="272004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The United States: An Emerging Power</a:t>
            </a:r>
            <a:endParaRPr lang="en-US" sz="3400" dirty="0"/>
          </a:p>
        </p:txBody>
      </p:sp>
      <p:sp>
        <p:nvSpPr>
          <p:cNvPr id="3" name="Text Placeholder 2"/>
          <p:cNvSpPr>
            <a:spLocks noGrp="1"/>
          </p:cNvSpPr>
          <p:nvPr>
            <p:ph type="body" idx="1"/>
          </p:nvPr>
        </p:nvSpPr>
        <p:spPr/>
        <p:txBody>
          <a:bodyPr/>
          <a:lstStyle/>
          <a:p>
            <a:r>
              <a:rPr lang="en-US" dirty="0" smtClean="0"/>
              <a:t>Trade Policy and Commerce</a:t>
            </a:r>
          </a:p>
          <a:p>
            <a:pPr lvl="1"/>
            <a:r>
              <a:rPr lang="en-US" dirty="0" smtClean="0"/>
              <a:t>Tariffs</a:t>
            </a:r>
          </a:p>
          <a:p>
            <a:pPr lvl="1"/>
            <a:r>
              <a:rPr lang="en-US" dirty="0" smtClean="0"/>
              <a:t>Most favored nation status</a:t>
            </a:r>
          </a:p>
          <a:p>
            <a:r>
              <a:rPr lang="en-US" dirty="0" smtClean="0"/>
              <a:t>Continental Expansion and </a:t>
            </a:r>
            <a:br>
              <a:rPr lang="en-US" dirty="0" smtClean="0"/>
            </a:br>
            <a:r>
              <a:rPr lang="en-US" dirty="0" smtClean="0"/>
              <a:t>Manifest Destiny</a:t>
            </a:r>
          </a:p>
          <a:p>
            <a:pPr lvl="1"/>
            <a:r>
              <a:rPr lang="en-US" dirty="0" smtClean="0"/>
              <a:t>Major land takings and purchases</a:t>
            </a:r>
          </a:p>
          <a:p>
            <a:pPr lvl="1"/>
            <a:r>
              <a:rPr lang="en-US" dirty="0" smtClean="0"/>
              <a:t>Divine plan for expansion to the Pacific</a:t>
            </a:r>
          </a:p>
          <a:p>
            <a:r>
              <a:rPr lang="en-US" dirty="0" smtClean="0"/>
              <a:t>Western Hemisphere</a:t>
            </a:r>
          </a:p>
          <a:p>
            <a:pPr lvl="1"/>
            <a:r>
              <a:rPr lang="en-US" dirty="0" smtClean="0"/>
              <a:t>Roosevelt Corollary</a:t>
            </a:r>
          </a:p>
          <a:p>
            <a:r>
              <a:rPr lang="en-US" dirty="0" smtClean="0"/>
              <a:t>Interests in Asia</a:t>
            </a: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388783" cy="420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988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World War I and Aftermath</a:t>
            </a:r>
            <a:endParaRPr lang="en-US" dirty="0"/>
          </a:p>
        </p:txBody>
      </p:sp>
      <p:sp>
        <p:nvSpPr>
          <p:cNvPr id="3" name="Text Placeholder 2"/>
          <p:cNvSpPr>
            <a:spLocks noGrp="1"/>
          </p:cNvSpPr>
          <p:nvPr>
            <p:ph type="body" idx="1"/>
          </p:nvPr>
        </p:nvSpPr>
        <p:spPr/>
        <p:txBody>
          <a:bodyPr/>
          <a:lstStyle/>
          <a:p>
            <a:r>
              <a:rPr lang="en-US" dirty="0" smtClean="0"/>
              <a:t>U.S. Initially Neutral</a:t>
            </a:r>
          </a:p>
          <a:p>
            <a:pPr lvl="1"/>
            <a:r>
              <a:rPr lang="en-US" dirty="0" smtClean="0"/>
              <a:t>European immigrants to United States deeply divided about the war</a:t>
            </a:r>
          </a:p>
          <a:p>
            <a:r>
              <a:rPr lang="en-US" dirty="0" smtClean="0"/>
              <a:t>German Submarine Warfare</a:t>
            </a:r>
          </a:p>
          <a:p>
            <a:pPr lvl="1"/>
            <a:r>
              <a:rPr lang="en-US" dirty="0" smtClean="0"/>
              <a:t>Wilson: fighting “to make the world safe for democracy”</a:t>
            </a:r>
          </a:p>
          <a:p>
            <a:pPr lvl="1"/>
            <a:r>
              <a:rPr lang="en-US" dirty="0" smtClean="0"/>
              <a:t>United States entered war in 1917</a:t>
            </a:r>
          </a:p>
          <a:p>
            <a:r>
              <a:rPr lang="en-US" dirty="0" smtClean="0"/>
              <a:t>League of Nations</a:t>
            </a:r>
          </a:p>
          <a:p>
            <a:r>
              <a:rPr lang="en-US" dirty="0" smtClean="0"/>
              <a:t>Disarmament and Isolationism</a:t>
            </a:r>
            <a:endParaRPr lang="en-US" dirty="0"/>
          </a:p>
        </p:txBody>
      </p:sp>
    </p:spTree>
    <p:extLst>
      <p:ext uri="{BB962C8B-B14F-4D97-AF65-F5344CB8AC3E}">
        <p14:creationId xmlns:p14="http://schemas.microsoft.com/office/powerpoint/2010/main" val="211280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and Its Aftermath</a:t>
            </a:r>
            <a:endParaRPr lang="en-US" dirty="0"/>
          </a:p>
        </p:txBody>
      </p:sp>
      <p:sp>
        <p:nvSpPr>
          <p:cNvPr id="3" name="Text Placeholder 2"/>
          <p:cNvSpPr>
            <a:spLocks noGrp="1"/>
          </p:cNvSpPr>
          <p:nvPr>
            <p:ph type="body" idx="1"/>
          </p:nvPr>
        </p:nvSpPr>
        <p:spPr/>
        <p:txBody>
          <a:bodyPr/>
          <a:lstStyle/>
          <a:p>
            <a:r>
              <a:rPr lang="en-US" dirty="0" smtClean="0"/>
              <a:t>U.N. Security Council</a:t>
            </a:r>
          </a:p>
          <a:p>
            <a:pPr lvl="1"/>
            <a:r>
              <a:rPr lang="en-US" dirty="0" smtClean="0"/>
              <a:t>America’s role: “leader of the free world”</a:t>
            </a:r>
          </a:p>
          <a:p>
            <a:r>
              <a:rPr lang="en-US" dirty="0" smtClean="0"/>
              <a:t>President FDR</a:t>
            </a:r>
          </a:p>
          <a:p>
            <a:pPr lvl="1"/>
            <a:r>
              <a:rPr lang="en-US" dirty="0" smtClean="0"/>
              <a:t>Active role in diplomacy</a:t>
            </a:r>
          </a:p>
          <a:p>
            <a:r>
              <a:rPr lang="en-US" dirty="0" smtClean="0"/>
              <a:t>Economic Peace</a:t>
            </a:r>
          </a:p>
          <a:p>
            <a:pPr lvl="1"/>
            <a:r>
              <a:rPr lang="en-US" dirty="0" smtClean="0"/>
              <a:t>International Monetary </a:t>
            </a:r>
            <a:br>
              <a:rPr lang="en-US" dirty="0" smtClean="0"/>
            </a:br>
            <a:r>
              <a:rPr lang="en-US" dirty="0" smtClean="0"/>
              <a:t>Fund (IMF)</a:t>
            </a:r>
          </a:p>
          <a:p>
            <a:pPr lvl="1"/>
            <a:r>
              <a:rPr lang="en-US" dirty="0" smtClean="0"/>
              <a:t>World Bank</a:t>
            </a:r>
          </a:p>
          <a:p>
            <a:pPr lvl="1"/>
            <a:r>
              <a:rPr lang="en-US" dirty="0" smtClean="0"/>
              <a:t>General Agreement on </a:t>
            </a:r>
            <a:br>
              <a:rPr lang="en-US" dirty="0" smtClean="0"/>
            </a:br>
            <a:r>
              <a:rPr lang="en-US" dirty="0" smtClean="0"/>
              <a:t>Tariffs and Trade (GATT)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655" y="2895600"/>
            <a:ext cx="3756461"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594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2274</Words>
  <Application>Microsoft Office PowerPoint</Application>
  <PresentationFormat>On-screen Show (4:3)</PresentationFormat>
  <Paragraphs>166</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Courier New</vt:lpstr>
      <vt:lpstr>Garamond</vt:lpstr>
      <vt:lpstr>Noto Sans Symbols</vt:lpstr>
      <vt:lpstr>Times New Roman</vt:lpstr>
      <vt:lpstr>Verdana</vt:lpstr>
      <vt:lpstr>508 Lecture</vt:lpstr>
      <vt:lpstr>Foreign Policy</vt:lpstr>
      <vt:lpstr>Understanding foreign policy</vt:lpstr>
      <vt:lpstr>Foreign Policy – Key Concepts</vt:lpstr>
      <vt:lpstr>Foreign Policy – Key Concepts</vt:lpstr>
      <vt:lpstr>An Evolving Foreign Policy</vt:lpstr>
      <vt:lpstr>Isolationism in the Early Republic</vt:lpstr>
      <vt:lpstr>The United States: An Emerging Power</vt:lpstr>
      <vt:lpstr>World War I and Aftermath</vt:lpstr>
      <vt:lpstr>World War II and Its Aftermath</vt:lpstr>
      <vt:lpstr>The Cold War: Overview</vt:lpstr>
      <vt:lpstr>The Cold War and Containment </vt:lpstr>
      <vt:lpstr>The Cold War and Containment </vt:lpstr>
      <vt:lpstr>The Post–Cold War World</vt:lpstr>
      <vt:lpstr>September 11th and the War on Terror </vt:lpstr>
      <vt:lpstr>September 11th and the War on Terror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Human Resource Management</dc:title>
  <dc:creator>Stephanie</dc:creator>
  <cp:lastModifiedBy>Brian O'Keefe</cp:lastModifiedBy>
  <cp:revision>97</cp:revision>
  <dcterms:modified xsi:type="dcterms:W3CDTF">2020-04-07T14:40:11Z</dcterms:modified>
</cp:coreProperties>
</file>